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7" r:id="rId3"/>
    <p:sldId id="269" r:id="rId4"/>
    <p:sldId id="258" r:id="rId5"/>
    <p:sldId id="259" r:id="rId6"/>
    <p:sldId id="260" r:id="rId7"/>
    <p:sldId id="261" r:id="rId8"/>
    <p:sldId id="262" r:id="rId9"/>
    <p:sldId id="263" r:id="rId10"/>
    <p:sldId id="270" r:id="rId11"/>
    <p:sldId id="264" r:id="rId12"/>
    <p:sldId id="271" r:id="rId13"/>
    <p:sldId id="265" r:id="rId14"/>
    <p:sldId id="266" r:id="rId15"/>
    <p:sldId id="267" r:id="rId16"/>
    <p:sldId id="268" r:id="rId17"/>
  </p:sldIdLst>
  <p:sldSz cx="9144000" cy="5143500" type="screen16x9"/>
  <p:notesSz cx="6858000" cy="9144000"/>
  <p:embeddedFontLst>
    <p:embeddedFont>
      <p:font typeface="Comfortaa"/>
      <p:regular r:id="rId19"/>
      <p:bold r:id="rId20"/>
    </p:embeddedFont>
    <p:embeddedFont>
      <p:font typeface="Avenir Next Cyr" panose="020B0503020202020204" pitchFamily="34" charset="-52"/>
      <p:regular r:id="rId21"/>
    </p:embeddedFont>
    <p:embeddedFont>
      <p:font typeface="Avenir Next Cyr Heavy" panose="020B0903020202020204" pitchFamily="34" charset="-52"/>
      <p:bold r:id="rId22"/>
    </p:embeddedFont>
    <p:embeddedFont>
      <p:font typeface="Avenir Next Cyr Medium" panose="020B0603020202020204" pitchFamily="34" charset="-52"/>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B98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340" autoAdjust="0"/>
  </p:normalViewPr>
  <p:slideViewPr>
    <p:cSldViewPr snapToGrid="0">
      <p:cViewPr varScale="1">
        <p:scale>
          <a:sx n="66" d="100"/>
          <a:sy n="66" d="100"/>
        </p:scale>
        <p:origin x="66" y="4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ru-RU" dirty="0" smtClean="0"/>
              <a:t>Образец диаграммы</a:t>
            </a:r>
            <a:endParaRPr lang="ru-RU"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2-5274-44FE-ADE5-1EC38AF424EF}"/>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1650-44FE-A6B8-D9F928E2AC36}"/>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1650-44FE-A6B8-D9F928E2AC36}"/>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1650-44FE-A6B8-D9F928E2AC36}"/>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74-44FE-ADE5-1EC38AF424EF}"/>
            </c:ext>
          </c:extLst>
        </c:ser>
        <c:dLbls>
          <c:showLegendKey val="0"/>
          <c:showVal val="0"/>
          <c:showCatName val="0"/>
          <c:showSerName val="0"/>
          <c:showPercent val="0"/>
          <c:showBubbleSize val="0"/>
          <c:showLeaderLines val="1"/>
        </c:dLbls>
        <c:firstSliceAng val="0"/>
        <c:holeSize val="52"/>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noFill/>
    <a:ln>
      <a:solidFill>
        <a:schemeClr val="bg1"/>
      </a:solid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u.wikipedia.org/wiki/%D0%9D%D0%B0%D1%83%D0%BA%D0%B0_%D0%BE_%D0%B4%D0%B0%D0%BD%D0%BD%D1%8B%D1%85#cite_note-_3d9d9268bc5062f4-6"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ru.wikipedia.org/wiki/%D0%9D%D0%B0%D1%83%D0%BA%D0%B0_%D0%BE_%D0%B4%D0%B0%D0%BD%D0%BD%D1%8B%D1%85#cite_note-_05e95aed38f21d1a-7"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ffinelayer.com/pixsrv/index.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yandex.ru/pogoda/meteu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
              <a:t>Здравствуйте...</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da2c36fe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da2c36fe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ru" dirty="0"/>
              <a:t>Искусственный - созданный человеком и не встречающийся в природе.</a:t>
            </a:r>
            <a:endParaRPr dirty="0"/>
          </a:p>
          <a:p>
            <a:pPr marL="0" lvl="0" indent="0" rtl="0">
              <a:spcBef>
                <a:spcPts val="0"/>
              </a:spcBef>
              <a:spcAft>
                <a:spcPts val="0"/>
              </a:spcAft>
              <a:buNone/>
            </a:pPr>
            <a:endParaRPr dirty="0"/>
          </a:p>
          <a:p>
            <a:pPr marL="0" lvl="0" indent="0">
              <a:spcBef>
                <a:spcPts val="0"/>
              </a:spcBef>
              <a:spcAft>
                <a:spcPts val="0"/>
              </a:spcAft>
              <a:buNone/>
            </a:pPr>
            <a:r>
              <a:rPr lang="ru" dirty="0"/>
              <a:t>Интеллект - </a:t>
            </a:r>
            <a:r>
              <a:rPr lang="ru" sz="1050" dirty="0">
                <a:highlight>
                  <a:srgbClr val="FFFFFF"/>
                </a:highlight>
              </a:rPr>
              <a:t>имеются в виду индивидуальные особенности, относимые к сфере познавательной, прежде всего — к мышлению, памяти, восприятию, вниманию и пр. Подразумевается определенный уровень развития мыслительной деятельности личности, обеспечивающий </a:t>
            </a:r>
            <a:r>
              <a:rPr lang="ru" sz="1050" b="1" dirty="0">
                <a:highlight>
                  <a:srgbClr val="FFFFFF"/>
                </a:highlight>
              </a:rPr>
              <a:t>возможность приобретать все новые знания и эффективно использовать их в ходе жизнедеятельности</a:t>
            </a:r>
            <a:r>
              <a:rPr lang="ru" sz="1050" dirty="0">
                <a:highlight>
                  <a:srgbClr val="FFFFFF"/>
                </a:highlight>
              </a:rPr>
              <a:t>, — способность к осуществлению процесса познания и к эффективному решению проблем</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da2c36fe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da2c36fe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1100"/>
              </a:spcBef>
              <a:spcAft>
                <a:spcPts val="0"/>
              </a:spcAft>
              <a:buNone/>
            </a:pPr>
            <a:r>
              <a:rPr lang="ru" sz="1200" dirty="0">
                <a:solidFill>
                  <a:srgbClr val="222222"/>
                </a:solidFill>
              </a:rPr>
              <a:t>Снова разберём на Олегах.</a:t>
            </a:r>
            <a:endParaRPr sz="1200" dirty="0">
              <a:solidFill>
                <a:srgbClr val="222222"/>
              </a:solidFill>
            </a:endParaRPr>
          </a:p>
          <a:p>
            <a:pPr marL="0" lvl="0" indent="0" rtl="0">
              <a:lnSpc>
                <a:spcPct val="115000"/>
              </a:lnSpc>
              <a:spcBef>
                <a:spcPts val="1100"/>
              </a:spcBef>
              <a:spcAft>
                <a:spcPts val="0"/>
              </a:spcAft>
              <a:buNone/>
            </a:pPr>
            <a:r>
              <a:rPr lang="ru" sz="1200" dirty="0">
                <a:solidFill>
                  <a:srgbClr val="222222"/>
                </a:solidFill>
              </a:rPr>
              <a:t>Предположим, Олег хочет купить автомобиль и считает сколько денег ему нужно для этого накопить. Он пересмотрел десяток объявлений в интернете и увидел, что новые автомобили стоят около $20 000, годовалые — примерно $19 000, двухлетние — $18 000 и так далее.</a:t>
            </a:r>
            <a:endParaRPr sz="1200" dirty="0">
              <a:solidFill>
                <a:srgbClr val="222222"/>
              </a:solidFill>
            </a:endParaRPr>
          </a:p>
          <a:p>
            <a:pPr marL="0" lvl="0" indent="0" rtl="0">
              <a:lnSpc>
                <a:spcPct val="115000"/>
              </a:lnSpc>
              <a:spcBef>
                <a:spcPts val="1100"/>
              </a:spcBef>
              <a:spcAft>
                <a:spcPts val="0"/>
              </a:spcAft>
              <a:buNone/>
            </a:pPr>
            <a:r>
              <a:rPr lang="ru" sz="1200" dirty="0">
                <a:solidFill>
                  <a:srgbClr val="222222"/>
                </a:solidFill>
              </a:rPr>
              <a:t>В уме Олег-аналитик выводит формулу: </a:t>
            </a:r>
            <a:r>
              <a:rPr lang="ru" sz="1200" i="1" dirty="0">
                <a:solidFill>
                  <a:srgbClr val="222222"/>
                </a:solidFill>
              </a:rPr>
              <a:t>адекватная цена автомобиля начинается от $20 000 и падает на $1000 каждый год, пока не упрётся в $10 000.</a:t>
            </a:r>
            <a:endParaRPr sz="1200" i="1" dirty="0">
              <a:solidFill>
                <a:srgbClr val="222222"/>
              </a:solidFill>
            </a:endParaRPr>
          </a:p>
          <a:p>
            <a:pPr marL="0" lvl="0" indent="0" rtl="0">
              <a:lnSpc>
                <a:spcPct val="115000"/>
              </a:lnSpc>
              <a:spcBef>
                <a:spcPts val="1100"/>
              </a:spcBef>
              <a:spcAft>
                <a:spcPts val="0"/>
              </a:spcAft>
              <a:buNone/>
            </a:pPr>
            <a:r>
              <a:rPr lang="ru" sz="1200" dirty="0">
                <a:solidFill>
                  <a:srgbClr val="222222"/>
                </a:solidFill>
              </a:rPr>
              <a:t>Олег сделал то, что в машинном обучении называют </a:t>
            </a:r>
            <a:r>
              <a:rPr lang="ru" sz="1200" i="1" dirty="0">
                <a:solidFill>
                  <a:srgbClr val="222222"/>
                </a:solidFill>
              </a:rPr>
              <a:t>регрессией</a:t>
            </a:r>
            <a:r>
              <a:rPr lang="ru" sz="1200" dirty="0">
                <a:solidFill>
                  <a:srgbClr val="222222"/>
                </a:solidFill>
              </a:rPr>
              <a:t> — предсказал цену по известным данным. Люди делают это постоянно, когда считают почём продать старый айфон или сколько шашлыка взять на дачу.</a:t>
            </a:r>
            <a:endParaRPr sz="1200" dirty="0">
              <a:solidFill>
                <a:srgbClr val="222222"/>
              </a:solidFill>
            </a:endParaRPr>
          </a:p>
          <a:p>
            <a:pPr marL="0" lvl="0" indent="0" rtl="0">
              <a:lnSpc>
                <a:spcPct val="115000"/>
              </a:lnSpc>
              <a:spcBef>
                <a:spcPts val="1100"/>
              </a:spcBef>
              <a:spcAft>
                <a:spcPts val="0"/>
              </a:spcAft>
              <a:buNone/>
            </a:pPr>
            <a:r>
              <a:rPr lang="ru" sz="1200" dirty="0">
                <a:solidFill>
                  <a:srgbClr val="222222"/>
                </a:solidFill>
              </a:rPr>
              <a:t>Да, было бы удобно иметь формулу под каждую проблему на свете. Но взять те же цены на автомобили: кроме пробега есть десятки комплектаций, разное техническое состояние, сезонность спроса и еще столько неочевидных факторов, которые Олег, даже при всём желании, не учел бы в голове.</a:t>
            </a:r>
            <a:endParaRPr sz="1200" dirty="0">
              <a:solidFill>
                <a:srgbClr val="222222"/>
              </a:solidFill>
            </a:endParaRPr>
          </a:p>
          <a:p>
            <a:pPr marL="0" lvl="0" indent="0" rtl="0">
              <a:lnSpc>
                <a:spcPct val="115000"/>
              </a:lnSpc>
              <a:spcBef>
                <a:spcPts val="1100"/>
              </a:spcBef>
              <a:spcAft>
                <a:spcPts val="0"/>
              </a:spcAft>
              <a:buNone/>
            </a:pPr>
            <a:r>
              <a:rPr lang="ru" sz="1200" dirty="0">
                <a:solidFill>
                  <a:srgbClr val="222222"/>
                </a:solidFill>
              </a:rPr>
              <a:t>Люди тупы и ленивы — надо заставить вкалывать роботов. Пусть машина посмотрит на наши данные, найдёт в них закономерности и научится предсказывать для нас ответ. Самое интересное, что в итоге она стала находить даже такие закономерности, о которых люди не догадывались.</a:t>
            </a:r>
            <a:endParaRPr sz="1200" dirty="0">
              <a:solidFill>
                <a:srgbClr val="222222"/>
              </a:solidFill>
            </a:endParaRPr>
          </a:p>
          <a:p>
            <a:pPr marL="0" lvl="0" indent="0" rtl="0">
              <a:lnSpc>
                <a:spcPct val="115000"/>
              </a:lnSpc>
              <a:spcBef>
                <a:spcPts val="1100"/>
              </a:spcBef>
              <a:spcAft>
                <a:spcPts val="0"/>
              </a:spcAft>
              <a:buNone/>
            </a:pPr>
            <a:r>
              <a:rPr lang="ru" sz="1200" dirty="0">
                <a:solidFill>
                  <a:srgbClr val="222222"/>
                </a:solidFill>
              </a:rPr>
              <a:t>Так родилось машинное обучение.</a:t>
            </a:r>
            <a:endParaRPr sz="1200" dirty="0">
              <a:solidFill>
                <a:srgbClr val="222222"/>
              </a:solidFill>
            </a:endParaRPr>
          </a:p>
          <a:p>
            <a:pPr marL="0" lvl="0" indent="0">
              <a:spcBef>
                <a:spcPts val="110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dd4718e9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dd4718e9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ru" sz="1200" dirty="0">
                <a:highlight>
                  <a:srgbClr val="FFFFFF"/>
                </a:highlight>
              </a:rPr>
              <a:t>Впервые понятие искусственных нейронных сетей (ИНС) возникло при попытке смоделировать процессы головного мозга. Первым серьезным прорывом в этой сфере можно считать создание модели нейронных сетей </a:t>
            </a:r>
            <a:r>
              <a:rPr lang="ru" sz="1200" b="1" dirty="0">
                <a:highlight>
                  <a:srgbClr val="FFFFFF"/>
                </a:highlight>
              </a:rPr>
              <a:t>МакКаллока-Питтса</a:t>
            </a:r>
            <a:r>
              <a:rPr lang="ru" sz="1200" dirty="0">
                <a:highlight>
                  <a:srgbClr val="FFFFFF"/>
                </a:highlight>
              </a:rPr>
              <a:t> в 1943 году. Учеными впервые была разработана модель искусственного нейрона. Ими также была предложена конструкция сети из этих элементов для выполнения логических операций. Но самое главное, учеными было доказано, что подобная сеть способна обучаться.</a:t>
            </a:r>
            <a:endParaRPr sz="1200" dirty="0">
              <a:highlight>
                <a:srgbClr val="FFFFFF"/>
              </a:highlight>
            </a:endParaRPr>
          </a:p>
          <a:p>
            <a:pPr marL="0" lvl="0" indent="0" rtl="0">
              <a:spcBef>
                <a:spcPts val="0"/>
              </a:spcBef>
              <a:spcAft>
                <a:spcPts val="0"/>
              </a:spcAft>
              <a:buNone/>
            </a:pPr>
            <a:endParaRPr sz="1200" dirty="0">
              <a:highlight>
                <a:srgbClr val="FFFFFF"/>
              </a:highlight>
            </a:endParaRPr>
          </a:p>
          <a:p>
            <a:pPr marL="0" lvl="0" indent="0" rtl="0">
              <a:spcBef>
                <a:spcPts val="0"/>
              </a:spcBef>
              <a:spcAft>
                <a:spcPts val="0"/>
              </a:spcAft>
              <a:buNone/>
            </a:pPr>
            <a:r>
              <a:rPr lang="ru" sz="1200" dirty="0">
                <a:highlight>
                  <a:srgbClr val="FFFFFF"/>
                </a:highlight>
              </a:rPr>
              <a:t>Следующим важным шагом стала разработка Дональдом Хеббом первого алгоритма вычисления ИНС в 1949 году, который стал основополагающем на несколько последующих десятилетий. В 1958 году Фрэнком Розенблаттом был разработан парцептрон — система, имитирующая процессы головного мозга. В свое время технология не имела аналогов и до сих пор является основополагающей в нейронных сетях. В 1986 году практически одновременно, независимо друг от друга американскими и советскими учеными был существенно доработан основополагающий метод обучения многослойного перцептрона. В 2007 году нейронные сети перенесли второе рождение. Британский информатик Джеффри Хинтоном впервые разработал алгоритм глубокого обучения многослойных нейронных сетей, который сейчас, например, используется для работы беспилотных автомобилей.</a:t>
            </a:r>
            <a:endParaRPr sz="1200" dirty="0">
              <a:highlight>
                <a:srgbClr val="FFFFFF"/>
              </a:highlight>
            </a:endParaRPr>
          </a:p>
          <a:p>
            <a:pPr marL="0" lvl="0" indent="0" rtl="0">
              <a:spcBef>
                <a:spcPts val="0"/>
              </a:spcBef>
              <a:spcAft>
                <a:spcPts val="0"/>
              </a:spcAft>
              <a:buNone/>
            </a:pPr>
            <a:endParaRPr sz="1200" dirty="0">
              <a:highlight>
                <a:srgbClr val="FFFFFF"/>
              </a:highlight>
            </a:endParaRPr>
          </a:p>
          <a:p>
            <a:pPr marL="0" lvl="0" indent="0" rtl="0">
              <a:spcBef>
                <a:spcPts val="0"/>
              </a:spcBef>
              <a:spcAft>
                <a:spcPts val="0"/>
              </a:spcAft>
              <a:buNone/>
            </a:pPr>
            <a:r>
              <a:rPr lang="ru" sz="1200" dirty="0">
                <a:highlight>
                  <a:srgbClr val="FFFFFF"/>
                </a:highlight>
              </a:rPr>
              <a:t>В общем смысле слова, нейронные сети — это математические модели, работающие по принципу сетей нервных клеток животного организма. ИНС могут быть реализованы как в программируемые, так и в аппаратные решения. Для простоты восприятия нейрон можно представить, как некую ячейку, у которой имеется множество входных отверстий и одно выходное. Каким образом многочисленные входящие сигналы формируются в выходящий, как раз и определяет алгоритм вычисления. На каждый вход нейрона подаются действенные значения, которые затем распространяются по межнейронным связям (синопсисам). У синапсов есть один параметр — вес, благодаря которому входная информация изменяется при переходе от одного нейрона к другому. </a:t>
            </a:r>
            <a:endParaRPr sz="1200" dirty="0">
              <a:highlight>
                <a:srgbClr val="FFFFFF"/>
              </a:highlight>
            </a:endParaRPr>
          </a:p>
          <a:p>
            <a:pPr marL="0" lvl="0" indent="0" rtl="0">
              <a:spcBef>
                <a:spcPts val="0"/>
              </a:spcBef>
              <a:spcAft>
                <a:spcPts val="0"/>
              </a:spcAft>
              <a:buNone/>
            </a:pPr>
            <a:endParaRPr sz="1200" dirty="0">
              <a:highlight>
                <a:srgbClr val="FFFFFF"/>
              </a:highlight>
            </a:endParaRPr>
          </a:p>
          <a:p>
            <a:pPr marL="0" lvl="0" indent="0" rtl="0">
              <a:spcBef>
                <a:spcPts val="0"/>
              </a:spcBef>
              <a:spcAft>
                <a:spcPts val="0"/>
              </a:spcAft>
              <a:buNone/>
            </a:pPr>
            <a:endParaRPr sz="1200" dirty="0">
              <a:highlight>
                <a:srgbClr val="FFFFFF"/>
              </a:highlight>
            </a:endParaRPr>
          </a:p>
          <a:p>
            <a:pPr marL="0" lvl="0" indent="0">
              <a:spcBef>
                <a:spcPts val="0"/>
              </a:spcBef>
              <a:spcAft>
                <a:spcPts val="0"/>
              </a:spcAft>
              <a:buNone/>
            </a:pPr>
            <a:endParaRPr sz="1200" dirty="0">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dd9c4707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dd9c4707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da2c36fe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da2c36fe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de879e3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de879e3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da2c36fe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da2c36fe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ru" sz="1350" dirty="0"/>
              <a:t>Data Science — это наука о методах анализа данных и извлечения из них ценной информации, знаний. Она тесно пересекается с такими областями как машинное обучение (Machine Learning) и науку о мышлении (Cognitive Science и, конечно же, технологиями для работы с большими данными (Big Data).</a:t>
            </a:r>
            <a:endParaRPr sz="1350" dirty="0"/>
          </a:p>
          <a:p>
            <a:pPr marL="0" lvl="0" indent="0" rtl="0">
              <a:spcBef>
                <a:spcPts val="0"/>
              </a:spcBef>
              <a:spcAft>
                <a:spcPts val="0"/>
              </a:spcAft>
              <a:buNone/>
            </a:pPr>
            <a:endParaRPr sz="1350" dirty="0"/>
          </a:p>
          <a:p>
            <a:pPr marL="0" lvl="0" indent="0" rtl="0">
              <a:spcBef>
                <a:spcPts val="0"/>
              </a:spcBef>
              <a:spcAft>
                <a:spcPts val="0"/>
              </a:spcAft>
              <a:buNone/>
            </a:pPr>
            <a:r>
              <a:rPr lang="ru" sz="1350" dirty="0"/>
              <a:t>За время массового распространения технологий человек сгенерировал огромное количество данных. Такое, которое он не способен обработать и визуализировать. Данные о наших звонках и перемещениях, поведении в интернете, предпочтениях в магазинах, антропогенных изменениях в ландшафте, климатических процессах и многих других вещах. Это все — большие данные, Big Data. И из них при правильной обработке можно извлечь большую пользу.</a:t>
            </a:r>
            <a:endParaRPr sz="1350" dirty="0"/>
          </a:p>
          <a:p>
            <a:pPr marL="0" lvl="0" indent="0" rtl="0">
              <a:spcBef>
                <a:spcPts val="0"/>
              </a:spcBef>
              <a:spcAft>
                <a:spcPts val="0"/>
              </a:spcAft>
              <a:buNone/>
            </a:pPr>
            <a:endParaRPr sz="1350" dirty="0"/>
          </a:p>
          <a:p>
            <a:pPr marL="0" lvl="0" indent="0" rtl="0">
              <a:spcBef>
                <a:spcPts val="0"/>
              </a:spcBef>
              <a:spcAft>
                <a:spcPts val="0"/>
              </a:spcAft>
              <a:buNone/>
            </a:pPr>
            <a:r>
              <a:rPr lang="ru" sz="1350" dirty="0"/>
              <a:t>Во все времена ранее компьютеры получали новые возможности посредством программирования – человек создавал для машины понятные алгоритмы работы, которые приводили к ожидаемому результату. Этот подход устарел.</a:t>
            </a:r>
            <a:endParaRPr sz="1350" dirty="0"/>
          </a:p>
          <a:p>
            <a:pPr marL="0" lvl="0" indent="0" rtl="0">
              <a:spcBef>
                <a:spcPts val="0"/>
              </a:spcBef>
              <a:spcAft>
                <a:spcPts val="0"/>
              </a:spcAft>
              <a:buNone/>
            </a:pPr>
            <a:endParaRPr sz="1350" dirty="0"/>
          </a:p>
          <a:p>
            <a:pPr marL="0" lvl="0" indent="0">
              <a:spcBef>
                <a:spcPts val="0"/>
              </a:spcBef>
              <a:spcAft>
                <a:spcPts val="0"/>
              </a:spcAft>
              <a:buNone/>
            </a:pPr>
            <a:r>
              <a:rPr lang="ru" sz="1350" dirty="0"/>
              <a:t>Для эффективной работы с большими данными нужен другой, им стало машинное обучение. В этом случае человек только дает компьютеру какие-то вводные, но результаты работы такого алгоритма не детерменированы человеком. Человек определяет способ обучения машины, но машина учится сама; сама приходит к тем или иным ответам и анализирует информацию. Это похоже на то, как учимся мы с вами.</a:t>
            </a:r>
            <a:endParaRPr sz="135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dd5f820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dd5f820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0" lvl="0" indent="0" rtl="0">
              <a:lnSpc>
                <a:spcPct val="155000"/>
              </a:lnSpc>
              <a:spcBef>
                <a:spcPts val="0"/>
              </a:spcBef>
              <a:spcAft>
                <a:spcPts val="0"/>
              </a:spcAft>
              <a:buNone/>
            </a:pPr>
            <a:r>
              <a:rPr lang="ru" sz="1200" dirty="0"/>
              <a:t>Любая новая область деятельности порождает новые профессии. Специалист по работе с данными, Data Scientist, и специалист по машинному обучению – это новые самые завидные специалисты будущего. Они – не программисты. Это великолепные математики с большими кросс-дисциплинарными знаниями и суперспособностью к анализу, подкрепленной упорством – потому что шансы с первого раза найти идеальную формулу для обучения искусственного интеллекта близки к нулю. Они должны отыскивать среди всех существующих алгоритмов тот, который лучше подходит для решения задач проекта и понимать, когда что-то идет не так, что именно идет не так.</a:t>
            </a:r>
            <a:endParaRPr sz="1200" dirty="0"/>
          </a:p>
          <a:p>
            <a:pPr marL="0" marR="381000" lvl="0" indent="0" rtl="0">
              <a:lnSpc>
                <a:spcPct val="155000"/>
              </a:lnSpc>
              <a:spcBef>
                <a:spcPts val="0"/>
              </a:spcBef>
              <a:spcAft>
                <a:spcPts val="0"/>
              </a:spcAft>
              <a:buNone/>
            </a:pPr>
            <a:endParaRPr sz="1200" dirty="0"/>
          </a:p>
          <a:p>
            <a:pPr marL="0" lvl="0" indent="0" rtl="0">
              <a:spcBef>
                <a:spcPts val="0"/>
              </a:spcBef>
              <a:spcAft>
                <a:spcPts val="0"/>
              </a:spcAft>
              <a:buNone/>
            </a:pPr>
            <a:r>
              <a:rPr lang="ru" sz="1200" dirty="0"/>
              <a:t>Data scientist понимает, в каком виде данные нужны компьютеру, и в его задачи входить обеспечить их (да, и такой нужен). Незаменимый помощник Data Scientist – специалист по машинному обучению, который выбирает архитектуру и обучающие алгоритмы, для работы с этими данными.</a:t>
            </a:r>
            <a:endParaRPr sz="1200" dirty="0"/>
          </a:p>
          <a:p>
            <a:pPr marL="0" lvl="0" indent="0" rtl="0">
              <a:spcBef>
                <a:spcPts val="0"/>
              </a:spcBef>
              <a:spcAft>
                <a:spcPts val="0"/>
              </a:spcAft>
              <a:buNone/>
            </a:pPr>
            <a:endParaRPr sz="1200" dirty="0"/>
          </a:p>
          <a:p>
            <a:pPr marL="0" lvl="0" indent="0">
              <a:spcBef>
                <a:spcPts val="0"/>
              </a:spcBef>
              <a:spcAft>
                <a:spcPts val="0"/>
              </a:spcAft>
              <a:buNone/>
            </a:pPr>
            <a:endParaRPr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da2c36f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da2c36f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600"/>
              </a:spcBef>
              <a:spcAft>
                <a:spcPts val="0"/>
              </a:spcAft>
              <a:buNone/>
            </a:pPr>
            <a:r>
              <a:rPr lang="ru" sz="1200" dirty="0">
                <a:solidFill>
                  <a:srgbClr val="222222"/>
                </a:solidFill>
              </a:rPr>
              <a:t>Началом формирования выделенной дисциплины считается 1966 год, когда был учреждён Комитет по данным для науки и техники (CODATA)</a:t>
            </a:r>
            <a:r>
              <a:rPr lang="ru" sz="1200" u="sng" baseline="30000" dirty="0">
                <a:solidFill>
                  <a:srgbClr val="0B0080"/>
                </a:solidFill>
                <a:hlinkClick r:id="rId3"/>
              </a:rPr>
              <a:t>[6]</a:t>
            </a:r>
            <a:r>
              <a:rPr lang="ru" sz="1200" dirty="0">
                <a:solidFill>
                  <a:srgbClr val="222222"/>
                </a:solidFill>
              </a:rPr>
              <a:t>, а первое введение термина </a:t>
            </a:r>
            <a:r>
              <a:rPr lang="ru" sz="1200" i="1" dirty="0">
                <a:solidFill>
                  <a:srgbClr val="222222"/>
                </a:solidFill>
              </a:rPr>
              <a:t>data science</a:t>
            </a:r>
            <a:r>
              <a:rPr lang="ru" sz="1200" dirty="0">
                <a:solidFill>
                  <a:srgbClr val="222222"/>
                </a:solidFill>
              </a:rPr>
              <a:t> относится к книге Петера Наура 1974 года, в которой он явно определил науку о данных как дисциплину, изучающую жизненный цикл цифровых данных — от появления до преобразования для представления в других областях знаний</a:t>
            </a:r>
            <a:r>
              <a:rPr lang="ru" sz="1200" u="sng" baseline="30000" dirty="0">
                <a:solidFill>
                  <a:srgbClr val="0B0080"/>
                </a:solidFill>
                <a:hlinkClick r:id="rId4"/>
              </a:rPr>
              <a:t>[7]</a:t>
            </a:r>
            <a:r>
              <a:rPr lang="ru" sz="1200" dirty="0">
                <a:solidFill>
                  <a:srgbClr val="222222"/>
                </a:solidFill>
              </a:rPr>
              <a:t> </a:t>
            </a:r>
            <a:endParaRPr sz="1200" dirty="0">
              <a:solidFill>
                <a:srgbClr val="222222"/>
              </a:solidFill>
            </a:endParaRPr>
          </a:p>
          <a:p>
            <a:pPr marL="0" lvl="0" indent="0" rtl="0">
              <a:lnSpc>
                <a:spcPct val="115000"/>
              </a:lnSpc>
              <a:spcBef>
                <a:spcPts val="600"/>
              </a:spcBef>
              <a:spcAft>
                <a:spcPts val="0"/>
              </a:spcAft>
              <a:buNone/>
            </a:pPr>
            <a:r>
              <a:rPr lang="ru" sz="1200" dirty="0">
                <a:solidFill>
                  <a:srgbClr val="222222"/>
                </a:solidFill>
              </a:rPr>
              <a:t>Однако, только в 1990-е годы термин, обозначающий дисциплину, получил широкое употребление и только в начале 2000-х стал общепризнанным, прежде всего, благодаря статье статистика Bell Labs Уильяма Кливленда (по состоянию на 2012 год — профессор статистики в Университете Пердью), в которой он опубликовал план развития технических аспектов статистических исследований и выделил науку о данных как отдельную академическую дисциплину, в которой эти технические аспекты должны быть сконцентрированы</a:t>
            </a:r>
            <a:endParaRPr sz="1200" dirty="0">
              <a:solidFill>
                <a:srgbClr val="222222"/>
              </a:solidFill>
            </a:endParaRPr>
          </a:p>
          <a:p>
            <a:pPr marL="0" lvl="0" indent="0" rtl="0">
              <a:lnSpc>
                <a:spcPct val="115000"/>
              </a:lnSpc>
              <a:spcBef>
                <a:spcPts val="600"/>
              </a:spcBef>
              <a:spcAft>
                <a:spcPts val="0"/>
              </a:spcAft>
              <a:buNone/>
            </a:pPr>
            <a:r>
              <a:rPr lang="ru" sz="1200" dirty="0">
                <a:solidFill>
                  <a:srgbClr val="222222"/>
                </a:solidFill>
              </a:rPr>
              <a:t>В 2002 году Комитетом по данным для науки и техники начат выпуск журнала CODATA Data Science Journal, содержащего в названии наименование дисциплины, а в январе 2003 года вышел первый номер The Journal of Data Scienc</a:t>
            </a:r>
            <a:r>
              <a:rPr lang="ru" sz="1200" u="sng" dirty="0">
                <a:solidFill>
                  <a:srgbClr val="A55858"/>
                </a:solidFill>
              </a:rPr>
              <a:t>e</a:t>
            </a:r>
            <a:r>
              <a:rPr lang="ru" sz="1200" dirty="0">
                <a:solidFill>
                  <a:srgbClr val="222222"/>
                </a:solidFill>
              </a:rPr>
              <a:t> Колумбийского университета.</a:t>
            </a:r>
            <a:endParaRPr sz="1200" dirty="0">
              <a:solidFill>
                <a:srgbClr val="222222"/>
              </a:solidFill>
            </a:endParaRPr>
          </a:p>
          <a:p>
            <a:pPr marL="0" lvl="0" indent="0">
              <a:spcBef>
                <a:spcPts val="60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da2c36fe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da2c36f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ru" u="sng" dirty="0">
                <a:solidFill>
                  <a:schemeClr val="hlink"/>
                </a:solidFill>
                <a:hlinkClick r:id="rId3"/>
              </a:rPr>
              <a:t>Котогенератор</a:t>
            </a:r>
            <a:endParaRPr dirty="0"/>
          </a:p>
          <a:p>
            <a:pPr marL="0" lvl="0" indent="0" rtl="0">
              <a:spcBef>
                <a:spcPts val="0"/>
              </a:spcBef>
              <a:spcAft>
                <a:spcPts val="0"/>
              </a:spcAft>
              <a:buNone/>
            </a:pPr>
            <a:endParaRPr dirty="0"/>
          </a:p>
          <a:p>
            <a:pPr marL="0" lvl="0" indent="0">
              <a:spcBef>
                <a:spcPts val="0"/>
              </a:spcBef>
              <a:spcAft>
                <a:spcPts val="0"/>
              </a:spcAft>
              <a:buNone/>
            </a:pPr>
            <a:r>
              <a:rPr lang="ru" dirty="0"/>
              <a:t>Ну а если серьёзно, то это приводит к хорошей оптимизации процессов и автоматизации производства на предприятиях...</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ea5a237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ea5a237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ru" dirty="0"/>
              <a:t>Сигнал со спутников → передается на землю → станции следят за изменениями → температура, влажность осадки, скорость ветра, давление → потом магия науки о данных и хопана…</a:t>
            </a:r>
            <a:endParaRPr dirty="0"/>
          </a:p>
          <a:p>
            <a:pPr marL="0" lvl="0" indent="0" rtl="0">
              <a:spcBef>
                <a:spcPts val="0"/>
              </a:spcBef>
              <a:spcAft>
                <a:spcPts val="0"/>
              </a:spcAft>
              <a:buNone/>
            </a:pPr>
            <a:r>
              <a:rPr lang="ru" u="sng" dirty="0">
                <a:solidFill>
                  <a:schemeClr val="hlink"/>
                </a:solidFill>
                <a:hlinkClick r:id="rId3"/>
              </a:rPr>
              <a:t>https://yandex.ru/pogoda/meteum</a:t>
            </a:r>
            <a:endParaRPr dirty="0"/>
          </a:p>
          <a:p>
            <a:pPr marL="0" lvl="0" indent="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401b2056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01b2056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RU" dirty="0" smtClean="0"/>
              <a:t>Ну это </a:t>
            </a:r>
            <a:r>
              <a:rPr lang="ru-RU" dirty="0" err="1" smtClean="0"/>
              <a:t>хайпово</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dirty="0" smtClean="0"/>
              <a:t>Сделаем обзор </a:t>
            </a:r>
            <a:r>
              <a:rPr lang="ru-RU" dirty="0" err="1" smtClean="0"/>
              <a:t>хадуп</a:t>
            </a:r>
            <a:endParaRPr lang="ru-RU" dirty="0"/>
          </a:p>
        </p:txBody>
      </p:sp>
    </p:spTree>
    <p:extLst>
      <p:ext uri="{BB962C8B-B14F-4D97-AF65-F5344CB8AC3E}">
        <p14:creationId xmlns:p14="http://schemas.microsoft.com/office/powerpoint/2010/main" val="279640705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 Id="rId9" Type="http://schemas.microsoft.com/office/2007/relationships/hdphoto" Target="../media/hdphoto4.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 Id="rId9" Type="http://schemas.microsoft.com/office/2007/relationships/hdphoto" Target="../media/hdphoto4.wdp"/></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 Id="rId9" Type="http://schemas.microsoft.com/office/2007/relationships/hdphoto" Target="../media/hdphoto4.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Титульный слайд оранжевый">
    <p:bg>
      <p:bgPr>
        <a:gradFill>
          <a:gsLst>
            <a:gs pos="0">
              <a:srgbClr val="FFCF34"/>
            </a:gs>
            <a:gs pos="100000">
              <a:srgbClr val="EC2D29"/>
            </a:gs>
          </a:gsLst>
          <a:lin ang="72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1333" y="1006495"/>
            <a:ext cx="7143994" cy="2139553"/>
          </a:xfrm>
        </p:spPr>
        <p:txBody>
          <a:bodyPr anchor="b"/>
          <a:lstStyle>
            <a:lvl1pPr>
              <a:defRPr sz="4500" b="1">
                <a:solidFill>
                  <a:schemeClr val="bg1"/>
                </a:solidFill>
                <a:latin typeface="Avenir Next Cyr Medium" panose="020B0603020202020204" pitchFamily="34" charset="-52"/>
              </a:defRPr>
            </a:lvl1pPr>
          </a:lstStyle>
          <a:p>
            <a:r>
              <a:rPr lang="ru-RU" smtClean="0"/>
              <a:t>Образец заголовка</a:t>
            </a:r>
            <a:endParaRPr lang="ru-RU" dirty="0"/>
          </a:p>
        </p:txBody>
      </p:sp>
      <p:sp>
        <p:nvSpPr>
          <p:cNvPr id="3" name="Текст 2"/>
          <p:cNvSpPr>
            <a:spLocks noGrp="1"/>
          </p:cNvSpPr>
          <p:nvPr>
            <p:ph type="body" idx="1"/>
          </p:nvPr>
        </p:nvSpPr>
        <p:spPr>
          <a:xfrm>
            <a:off x="1041333" y="3166289"/>
            <a:ext cx="7143994" cy="1125140"/>
          </a:xfrm>
        </p:spPr>
        <p:txBody>
          <a:bodyPr/>
          <a:lstStyle>
            <a:lvl1pPr marL="0" indent="0">
              <a:buNone/>
              <a:defRPr sz="1800">
                <a:solidFill>
                  <a:schemeClr val="bg1"/>
                </a:solidFill>
                <a:latin typeface="Avenir Next Cyr" panose="020B0503020202020204" pitchFamily="34" charset="-52"/>
                <a:cs typeface="Adobe Gurmukhi" panose="01010101010101010101"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smtClean="0"/>
              <a:t>Образец текста</a:t>
            </a:r>
          </a:p>
        </p:txBody>
      </p:sp>
      <p:pic>
        <p:nvPicPr>
          <p:cNvPr id="8" name="Рисунок 7"/>
          <p:cNvPicPr>
            <a:picLocks noChangeAspect="1"/>
          </p:cNvPicPr>
          <p:nvPr/>
        </p:nvPicPr>
        <p:blipFill>
          <a:blip r:embed="rId2" cstate="print">
            <a:extLst>
              <a:ext uri="{BEBA8EAE-BF5A-486C-A8C5-ECC9F3942E4B}">
                <a14:imgProps xmlns:a14="http://schemas.microsoft.com/office/drawing/2010/main">
                  <a14:imgLayer r:embed="rId3">
                    <a14:imgEffect>
                      <a14:artisticPhotocopy trans="0" detail="0"/>
                    </a14:imgEffect>
                  </a14:imgLayer>
                </a14:imgProps>
              </a:ext>
              <a:ext uri="{28A0092B-C50C-407E-A947-70E740481C1C}">
                <a14:useLocalDpi xmlns:a14="http://schemas.microsoft.com/office/drawing/2010/main" val="0"/>
              </a:ext>
            </a:extLst>
          </a:blip>
          <a:stretch>
            <a:fillRect/>
          </a:stretch>
        </p:blipFill>
        <p:spPr>
          <a:xfrm>
            <a:off x="8185326" y="114354"/>
            <a:ext cx="802843" cy="802843"/>
          </a:xfrm>
          <a:prstGeom prst="rect">
            <a:avLst/>
          </a:prstGeom>
        </p:spPr>
      </p:pic>
      <p:sp>
        <p:nvSpPr>
          <p:cNvPr id="14" name="Прямоугольник 13"/>
          <p:cNvSpPr/>
          <p:nvPr/>
        </p:nvSpPr>
        <p:spPr>
          <a:xfrm>
            <a:off x="6176674" y="4706883"/>
            <a:ext cx="1250663" cy="253916"/>
          </a:xfrm>
          <a:prstGeom prst="rect">
            <a:avLst/>
          </a:prstGeom>
        </p:spPr>
        <p:txBody>
          <a:bodyPr wrap="none">
            <a:spAutoFit/>
          </a:bodyPr>
          <a:lstStyle/>
          <a:p>
            <a:r>
              <a:rPr lang="en-US" sz="1050" b="1" dirty="0" err="1" smtClean="0">
                <a:solidFill>
                  <a:schemeClr val="bg1"/>
                </a:solidFill>
                <a:latin typeface="Avenir Next Cyr" panose="020B0503020202020204" pitchFamily="34" charset="-52"/>
              </a:rPr>
              <a:t>Bonch.dev</a:t>
            </a:r>
            <a:r>
              <a:rPr lang="ru-RU" sz="1050" b="1" dirty="0" smtClean="0">
                <a:solidFill>
                  <a:schemeClr val="bg1"/>
                </a:solidFill>
                <a:latin typeface="Avenir Next Cyr" panose="020B0503020202020204" pitchFamily="34" charset="-52"/>
              </a:rPr>
              <a:t>,</a:t>
            </a:r>
            <a:r>
              <a:rPr lang="en-US" sz="1050" b="1" dirty="0" smtClean="0">
                <a:solidFill>
                  <a:schemeClr val="bg1"/>
                </a:solidFill>
                <a:latin typeface="Avenir Next Cyr" panose="020B0503020202020204" pitchFamily="34" charset="-52"/>
              </a:rPr>
              <a:t> 2018</a:t>
            </a:r>
            <a:endParaRPr lang="ru-RU" sz="1050" b="1" dirty="0">
              <a:solidFill>
                <a:schemeClr val="bg1"/>
              </a:solidFill>
              <a:latin typeface="Avenir Next Cyr" panose="020B0503020202020204" pitchFamily="34" charset="-52"/>
            </a:endParaRPr>
          </a:p>
        </p:txBody>
      </p:sp>
      <p:pic>
        <p:nvPicPr>
          <p:cNvPr id="15" name="Рисунок 14"/>
          <p:cNvPicPr>
            <a:picLocks noChangeAspect="1"/>
          </p:cNvPicPr>
          <p:nvPr/>
        </p:nvPicPr>
        <p:blipFill>
          <a:blip r:embed="rId4" cstate="print">
            <a:extLst>
              <a:ext uri="{BEBA8EAE-BF5A-486C-A8C5-ECC9F3942E4B}">
                <a14:imgProps xmlns:a14="http://schemas.microsoft.com/office/drawing/2010/main">
                  <a14:imgLayer r:embed="rId5">
                    <a14:imgEffect>
                      <a14:artisticPhotocopy trans="0" detail="0"/>
                    </a14:imgEffect>
                  </a14:imgLayer>
                </a14:imgProps>
              </a:ext>
              <a:ext uri="{28A0092B-C50C-407E-A947-70E740481C1C}">
                <a14:useLocalDpi xmlns:a14="http://schemas.microsoft.com/office/drawing/2010/main" val="0"/>
              </a:ext>
            </a:extLst>
          </a:blip>
          <a:stretch>
            <a:fillRect/>
          </a:stretch>
        </p:blipFill>
        <p:spPr>
          <a:xfrm flipH="1">
            <a:off x="8468486" y="4623714"/>
            <a:ext cx="367355" cy="367355"/>
          </a:xfrm>
          <a:prstGeom prst="rect">
            <a:avLst/>
          </a:prstGeom>
        </p:spPr>
      </p:pic>
      <p:pic>
        <p:nvPicPr>
          <p:cNvPr id="16" name="Рисунок 15"/>
          <p:cNvPicPr>
            <a:picLocks noChangeAspect="1"/>
          </p:cNvPicPr>
          <p:nvPr/>
        </p:nvPicPr>
        <p:blipFill>
          <a:blip r:embed="rId6" cstate="print">
            <a:extLst>
              <a:ext uri="{BEBA8EAE-BF5A-486C-A8C5-ECC9F3942E4B}">
                <a14:imgProps xmlns:a14="http://schemas.microsoft.com/office/drawing/2010/main">
                  <a14:imgLayer r:embed="rId7">
                    <a14:imgEffect>
                      <a14:artisticPhotocopy trans="0" detail="0"/>
                    </a14:imgEffect>
                  </a14:imgLayer>
                </a14:imgProps>
              </a:ext>
              <a:ext uri="{28A0092B-C50C-407E-A947-70E740481C1C}">
                <a14:useLocalDpi xmlns:a14="http://schemas.microsoft.com/office/drawing/2010/main" val="0"/>
              </a:ext>
            </a:extLst>
          </a:blip>
          <a:stretch>
            <a:fillRect/>
          </a:stretch>
        </p:blipFill>
        <p:spPr>
          <a:xfrm>
            <a:off x="7350312" y="4640460"/>
            <a:ext cx="1058540" cy="341286"/>
          </a:xfrm>
          <a:prstGeom prst="rect">
            <a:avLst/>
          </a:prstGeom>
          <a:effectLst/>
        </p:spPr>
      </p:pic>
      <p:pic>
        <p:nvPicPr>
          <p:cNvPr id="17" name="Рисунок 16"/>
          <p:cNvPicPr>
            <a:picLocks noChangeAspect="1"/>
          </p:cNvPicPr>
          <p:nvPr/>
        </p:nvPicPr>
        <p:blipFill>
          <a:blip r:embed="rId8" cstate="print">
            <a:extLst>
              <a:ext uri="{BEBA8EAE-BF5A-486C-A8C5-ECC9F3942E4B}">
                <a14:imgProps xmlns:a14="http://schemas.microsoft.com/office/drawing/2010/main">
                  <a14:imgLayer r:embed="rId9">
                    <a14:imgEffect>
                      <a14:artisticPhotocopy trans="0" detail="0"/>
                    </a14:imgEffect>
                  </a14:imgLayer>
                </a14:imgProps>
              </a:ext>
              <a:ext uri="{28A0092B-C50C-407E-A947-70E740481C1C}">
                <a14:useLocalDpi xmlns:a14="http://schemas.microsoft.com/office/drawing/2010/main" val="0"/>
              </a:ext>
            </a:extLst>
          </a:blip>
          <a:stretch>
            <a:fillRect/>
          </a:stretch>
        </p:blipFill>
        <p:spPr>
          <a:xfrm>
            <a:off x="-1438238" y="3037335"/>
            <a:ext cx="3339096" cy="3339096"/>
          </a:xfrm>
          <a:prstGeom prst="rect">
            <a:avLst/>
          </a:prstGeom>
        </p:spPr>
      </p:pic>
    </p:spTree>
    <p:extLst>
      <p:ext uri="{BB962C8B-B14F-4D97-AF65-F5344CB8AC3E}">
        <p14:creationId xmlns:p14="http://schemas.microsoft.com/office/powerpoint/2010/main" val="2058183767"/>
      </p:ext>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Пустой слайд с оформлением">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621111"/>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Диаграмма">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6788" y="415475"/>
            <a:ext cx="4226615" cy="1254299"/>
          </a:xfrm>
        </p:spPr>
        <p:txBody>
          <a:bodyPr/>
          <a:lstStyle/>
          <a:p>
            <a:r>
              <a:rPr lang="ru-RU" smtClean="0"/>
              <a:t>Образец заголовка</a:t>
            </a:r>
            <a:endParaRPr lang="ru-RU"/>
          </a:p>
        </p:txBody>
      </p:sp>
      <p:graphicFrame>
        <p:nvGraphicFramePr>
          <p:cNvPr id="8" name="Диаграмма 7"/>
          <p:cNvGraphicFramePr/>
          <p:nvPr>
            <p:extLst>
              <p:ext uri="{D42A27DB-BD31-4B8C-83A1-F6EECF244321}">
                <p14:modId xmlns:p14="http://schemas.microsoft.com/office/powerpoint/2010/main" val="320986862"/>
              </p:ext>
            </p:extLst>
          </p:nvPr>
        </p:nvGraphicFramePr>
        <p:xfrm>
          <a:off x="0" y="241575"/>
          <a:ext cx="5008007" cy="4760292"/>
        </p:xfrm>
        <a:graphic>
          <a:graphicData uri="http://schemas.openxmlformats.org/drawingml/2006/chart">
            <c:chart xmlns:c="http://schemas.openxmlformats.org/drawingml/2006/chart" xmlns:r="http://schemas.openxmlformats.org/officeDocument/2006/relationships" r:id="rId2"/>
          </a:graphicData>
        </a:graphic>
      </p:graphicFrame>
      <p:sp>
        <p:nvSpPr>
          <p:cNvPr id="9" name="Объект 2"/>
          <p:cNvSpPr>
            <a:spLocks noGrp="1"/>
          </p:cNvSpPr>
          <p:nvPr>
            <p:ph sz="half" idx="1"/>
          </p:nvPr>
        </p:nvSpPr>
        <p:spPr>
          <a:xfrm>
            <a:off x="4875143" y="1738364"/>
            <a:ext cx="3958259" cy="2771517"/>
          </a:xfrm>
        </p:spPr>
        <p:txBody>
          <a:bodyPr/>
          <a:lstStyle/>
          <a:p>
            <a:pPr lvl="0"/>
            <a:r>
              <a:rPr lang="ru-RU" smtClean="0"/>
              <a:t>Образец текста</a:t>
            </a:r>
          </a:p>
          <a:p>
            <a:pPr lvl="1"/>
            <a:r>
              <a:rPr lang="ru-RU" smtClean="0"/>
              <a:t>Второй уровень</a:t>
            </a:r>
          </a:p>
        </p:txBody>
      </p:sp>
    </p:spTree>
    <p:extLst>
      <p:ext uri="{BB962C8B-B14F-4D97-AF65-F5344CB8AC3E}">
        <p14:creationId xmlns:p14="http://schemas.microsoft.com/office/powerpoint/2010/main" val="394635421"/>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2012" y="342900"/>
            <a:ext cx="2949178" cy="1200150"/>
          </a:xfrm>
        </p:spPr>
        <p:txBody>
          <a:bodyPr anchor="b"/>
          <a:lstStyle>
            <a:lvl1pPr>
              <a:defRPr sz="2400"/>
            </a:lvl1pPr>
          </a:lstStyle>
          <a:p>
            <a:r>
              <a:rPr lang="ru-RU" smtClean="0"/>
              <a:t>Образец заголовка</a:t>
            </a:r>
            <a:endParaRPr lang="ru-RU"/>
          </a:p>
        </p:txBody>
      </p:sp>
      <p:sp>
        <p:nvSpPr>
          <p:cNvPr id="3" name="Рисунок 2"/>
          <p:cNvSpPr>
            <a:spLocks noGrp="1"/>
          </p:cNvSpPr>
          <p:nvPr>
            <p:ph type="pic" idx="1"/>
          </p:nvPr>
        </p:nvSpPr>
        <p:spPr>
          <a:xfrm>
            <a:off x="4390611" y="740569"/>
            <a:ext cx="412593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ru-RU" smtClean="0"/>
              <a:t>Вставка рисунка</a:t>
            </a:r>
            <a:endParaRPr lang="ru-RU" dirty="0"/>
          </a:p>
        </p:txBody>
      </p:sp>
      <p:sp>
        <p:nvSpPr>
          <p:cNvPr id="4" name="Текст 3"/>
          <p:cNvSpPr>
            <a:spLocks noGrp="1"/>
          </p:cNvSpPr>
          <p:nvPr>
            <p:ph type="body" sz="half" idx="2"/>
          </p:nvPr>
        </p:nvSpPr>
        <p:spPr>
          <a:xfrm>
            <a:off x="1092012"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smtClean="0"/>
              <a:t>Образец текста</a:t>
            </a:r>
          </a:p>
        </p:txBody>
      </p:sp>
    </p:spTree>
    <p:extLst>
      <p:ext uri="{BB962C8B-B14F-4D97-AF65-F5344CB8AC3E}">
        <p14:creationId xmlns:p14="http://schemas.microsoft.com/office/powerpoint/2010/main" val="2335354978"/>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207213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Титульный слайд синий">
    <p:bg>
      <p:bgPr>
        <a:gradFill>
          <a:gsLst>
            <a:gs pos="0">
              <a:srgbClr val="68C9CA"/>
            </a:gs>
            <a:gs pos="100000">
              <a:srgbClr val="26255D"/>
            </a:gs>
          </a:gsLst>
          <a:lin ang="72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1333" y="1006495"/>
            <a:ext cx="7143994" cy="2139553"/>
          </a:xfrm>
        </p:spPr>
        <p:txBody>
          <a:bodyPr anchor="b"/>
          <a:lstStyle>
            <a:lvl1pPr>
              <a:defRPr sz="4500" b="1">
                <a:solidFill>
                  <a:schemeClr val="bg1"/>
                </a:solidFill>
                <a:latin typeface="Avenir Next Cyr Medium" panose="020B0603020202020204" pitchFamily="34" charset="-52"/>
              </a:defRPr>
            </a:lvl1pPr>
          </a:lstStyle>
          <a:p>
            <a:r>
              <a:rPr lang="ru-RU" smtClean="0"/>
              <a:t>Образец заголовка</a:t>
            </a:r>
            <a:endParaRPr lang="ru-RU" dirty="0"/>
          </a:p>
        </p:txBody>
      </p:sp>
      <p:sp>
        <p:nvSpPr>
          <p:cNvPr id="3" name="Текст 2"/>
          <p:cNvSpPr>
            <a:spLocks noGrp="1"/>
          </p:cNvSpPr>
          <p:nvPr>
            <p:ph type="body" idx="1"/>
          </p:nvPr>
        </p:nvSpPr>
        <p:spPr>
          <a:xfrm>
            <a:off x="1041333" y="3166289"/>
            <a:ext cx="7143994" cy="1125140"/>
          </a:xfrm>
        </p:spPr>
        <p:txBody>
          <a:bodyPr/>
          <a:lstStyle>
            <a:lvl1pPr marL="0" indent="0">
              <a:buNone/>
              <a:defRPr sz="1800">
                <a:solidFill>
                  <a:schemeClr val="bg1"/>
                </a:solidFill>
                <a:latin typeface="Avenir Next Cyr" panose="020B0503020202020204" pitchFamily="34" charset="-52"/>
                <a:cs typeface="Adobe Gurmukhi" panose="01010101010101010101"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smtClean="0"/>
              <a:t>Образец текста</a:t>
            </a:r>
          </a:p>
        </p:txBody>
      </p:sp>
      <p:pic>
        <p:nvPicPr>
          <p:cNvPr id="8" name="Рисунок 7"/>
          <p:cNvPicPr>
            <a:picLocks noChangeAspect="1"/>
          </p:cNvPicPr>
          <p:nvPr/>
        </p:nvPicPr>
        <p:blipFill>
          <a:blip r:embed="rId2" cstate="print">
            <a:extLst>
              <a:ext uri="{BEBA8EAE-BF5A-486C-A8C5-ECC9F3942E4B}">
                <a14:imgProps xmlns:a14="http://schemas.microsoft.com/office/drawing/2010/main">
                  <a14:imgLayer r:embed="rId3">
                    <a14:imgEffect>
                      <a14:artisticPhotocopy trans="0" detail="0"/>
                    </a14:imgEffect>
                  </a14:imgLayer>
                </a14:imgProps>
              </a:ext>
              <a:ext uri="{28A0092B-C50C-407E-A947-70E740481C1C}">
                <a14:useLocalDpi xmlns:a14="http://schemas.microsoft.com/office/drawing/2010/main" val="0"/>
              </a:ext>
            </a:extLst>
          </a:blip>
          <a:stretch>
            <a:fillRect/>
          </a:stretch>
        </p:blipFill>
        <p:spPr>
          <a:xfrm>
            <a:off x="8185326" y="114354"/>
            <a:ext cx="802843" cy="802843"/>
          </a:xfrm>
          <a:prstGeom prst="rect">
            <a:avLst/>
          </a:prstGeom>
        </p:spPr>
      </p:pic>
      <p:sp>
        <p:nvSpPr>
          <p:cNvPr id="14" name="Прямоугольник 13"/>
          <p:cNvSpPr/>
          <p:nvPr/>
        </p:nvSpPr>
        <p:spPr>
          <a:xfrm>
            <a:off x="6176674" y="4706883"/>
            <a:ext cx="1250663" cy="253916"/>
          </a:xfrm>
          <a:prstGeom prst="rect">
            <a:avLst/>
          </a:prstGeom>
        </p:spPr>
        <p:txBody>
          <a:bodyPr wrap="none">
            <a:spAutoFit/>
          </a:bodyPr>
          <a:lstStyle/>
          <a:p>
            <a:r>
              <a:rPr lang="en-US" sz="1050" b="1" dirty="0" err="1" smtClean="0">
                <a:solidFill>
                  <a:schemeClr val="bg1"/>
                </a:solidFill>
                <a:latin typeface="Avenir Next Cyr" panose="020B0503020202020204" pitchFamily="34" charset="-52"/>
              </a:rPr>
              <a:t>Bonch.dev</a:t>
            </a:r>
            <a:r>
              <a:rPr lang="ru-RU" sz="1050" b="1" dirty="0" smtClean="0">
                <a:solidFill>
                  <a:schemeClr val="bg1"/>
                </a:solidFill>
                <a:latin typeface="Avenir Next Cyr" panose="020B0503020202020204" pitchFamily="34" charset="-52"/>
              </a:rPr>
              <a:t>,</a:t>
            </a:r>
            <a:r>
              <a:rPr lang="en-US" sz="1050" b="1" dirty="0" smtClean="0">
                <a:solidFill>
                  <a:schemeClr val="bg1"/>
                </a:solidFill>
                <a:latin typeface="Avenir Next Cyr" panose="020B0503020202020204" pitchFamily="34" charset="-52"/>
              </a:rPr>
              <a:t> 2018</a:t>
            </a:r>
            <a:endParaRPr lang="ru-RU" sz="1050" b="1" dirty="0">
              <a:solidFill>
                <a:schemeClr val="bg1"/>
              </a:solidFill>
              <a:latin typeface="Avenir Next Cyr" panose="020B0503020202020204" pitchFamily="34" charset="-52"/>
            </a:endParaRPr>
          </a:p>
        </p:txBody>
      </p:sp>
      <p:pic>
        <p:nvPicPr>
          <p:cNvPr id="15" name="Рисунок 14"/>
          <p:cNvPicPr>
            <a:picLocks noChangeAspect="1"/>
          </p:cNvPicPr>
          <p:nvPr/>
        </p:nvPicPr>
        <p:blipFill>
          <a:blip r:embed="rId4" cstate="print">
            <a:extLst>
              <a:ext uri="{BEBA8EAE-BF5A-486C-A8C5-ECC9F3942E4B}">
                <a14:imgProps xmlns:a14="http://schemas.microsoft.com/office/drawing/2010/main">
                  <a14:imgLayer r:embed="rId5">
                    <a14:imgEffect>
                      <a14:artisticPhotocopy trans="0" detail="0"/>
                    </a14:imgEffect>
                  </a14:imgLayer>
                </a14:imgProps>
              </a:ext>
              <a:ext uri="{28A0092B-C50C-407E-A947-70E740481C1C}">
                <a14:useLocalDpi xmlns:a14="http://schemas.microsoft.com/office/drawing/2010/main" val="0"/>
              </a:ext>
            </a:extLst>
          </a:blip>
          <a:stretch>
            <a:fillRect/>
          </a:stretch>
        </p:blipFill>
        <p:spPr>
          <a:xfrm flipH="1">
            <a:off x="8468486" y="4623714"/>
            <a:ext cx="367355" cy="367355"/>
          </a:xfrm>
          <a:prstGeom prst="rect">
            <a:avLst/>
          </a:prstGeom>
        </p:spPr>
      </p:pic>
      <p:pic>
        <p:nvPicPr>
          <p:cNvPr id="16" name="Рисунок 15"/>
          <p:cNvPicPr>
            <a:picLocks noChangeAspect="1"/>
          </p:cNvPicPr>
          <p:nvPr/>
        </p:nvPicPr>
        <p:blipFill>
          <a:blip r:embed="rId6" cstate="print">
            <a:extLst>
              <a:ext uri="{BEBA8EAE-BF5A-486C-A8C5-ECC9F3942E4B}">
                <a14:imgProps xmlns:a14="http://schemas.microsoft.com/office/drawing/2010/main">
                  <a14:imgLayer r:embed="rId7">
                    <a14:imgEffect>
                      <a14:artisticPhotocopy trans="0" detail="0"/>
                    </a14:imgEffect>
                  </a14:imgLayer>
                </a14:imgProps>
              </a:ext>
              <a:ext uri="{28A0092B-C50C-407E-A947-70E740481C1C}">
                <a14:useLocalDpi xmlns:a14="http://schemas.microsoft.com/office/drawing/2010/main" val="0"/>
              </a:ext>
            </a:extLst>
          </a:blip>
          <a:stretch>
            <a:fillRect/>
          </a:stretch>
        </p:blipFill>
        <p:spPr>
          <a:xfrm>
            <a:off x="7350312" y="4640460"/>
            <a:ext cx="1058540" cy="341286"/>
          </a:xfrm>
          <a:prstGeom prst="rect">
            <a:avLst/>
          </a:prstGeom>
          <a:effectLst/>
        </p:spPr>
      </p:pic>
      <p:pic>
        <p:nvPicPr>
          <p:cNvPr id="17" name="Рисунок 16"/>
          <p:cNvPicPr>
            <a:picLocks noChangeAspect="1"/>
          </p:cNvPicPr>
          <p:nvPr/>
        </p:nvPicPr>
        <p:blipFill>
          <a:blip r:embed="rId8" cstate="print">
            <a:extLst>
              <a:ext uri="{BEBA8EAE-BF5A-486C-A8C5-ECC9F3942E4B}">
                <a14:imgProps xmlns:a14="http://schemas.microsoft.com/office/drawing/2010/main">
                  <a14:imgLayer r:embed="rId9">
                    <a14:imgEffect>
                      <a14:artisticPhotocopy trans="0" detail="0"/>
                    </a14:imgEffect>
                  </a14:imgLayer>
                </a14:imgProps>
              </a:ext>
              <a:ext uri="{28A0092B-C50C-407E-A947-70E740481C1C}">
                <a14:useLocalDpi xmlns:a14="http://schemas.microsoft.com/office/drawing/2010/main" val="0"/>
              </a:ext>
            </a:extLst>
          </a:blip>
          <a:stretch>
            <a:fillRect/>
          </a:stretch>
        </p:blipFill>
        <p:spPr>
          <a:xfrm>
            <a:off x="-1438238" y="3037335"/>
            <a:ext cx="3339096" cy="3339096"/>
          </a:xfrm>
          <a:prstGeom prst="rect">
            <a:avLst/>
          </a:prstGeom>
        </p:spPr>
      </p:pic>
    </p:spTree>
    <p:extLst>
      <p:ext uri="{BB962C8B-B14F-4D97-AF65-F5344CB8AC3E}">
        <p14:creationId xmlns:p14="http://schemas.microsoft.com/office/powerpoint/2010/main" val="2902469652"/>
      </p:ext>
    </p:extLst>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Титульный слайд зеленый">
    <p:bg>
      <p:bgPr>
        <a:gradFill>
          <a:gsLst>
            <a:gs pos="0">
              <a:srgbClr val="CCDC2B"/>
            </a:gs>
            <a:gs pos="100000">
              <a:srgbClr val="106767"/>
            </a:gs>
          </a:gsLst>
          <a:lin ang="72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41333" y="1006495"/>
            <a:ext cx="7143994" cy="2139553"/>
          </a:xfrm>
        </p:spPr>
        <p:txBody>
          <a:bodyPr anchor="b"/>
          <a:lstStyle>
            <a:lvl1pPr>
              <a:defRPr sz="4500" b="1">
                <a:solidFill>
                  <a:schemeClr val="bg1"/>
                </a:solidFill>
                <a:latin typeface="Avenir Next Cyr Medium" panose="020B0603020202020204" pitchFamily="34" charset="-52"/>
              </a:defRPr>
            </a:lvl1pPr>
          </a:lstStyle>
          <a:p>
            <a:r>
              <a:rPr lang="ru-RU" smtClean="0"/>
              <a:t>Образец заголовка</a:t>
            </a:r>
            <a:endParaRPr lang="ru-RU" dirty="0"/>
          </a:p>
        </p:txBody>
      </p:sp>
      <p:sp>
        <p:nvSpPr>
          <p:cNvPr id="3" name="Текст 2"/>
          <p:cNvSpPr>
            <a:spLocks noGrp="1"/>
          </p:cNvSpPr>
          <p:nvPr>
            <p:ph type="body" idx="1"/>
          </p:nvPr>
        </p:nvSpPr>
        <p:spPr>
          <a:xfrm>
            <a:off x="1041333" y="3166289"/>
            <a:ext cx="7143994" cy="1125140"/>
          </a:xfrm>
        </p:spPr>
        <p:txBody>
          <a:bodyPr/>
          <a:lstStyle>
            <a:lvl1pPr marL="0" indent="0">
              <a:buNone/>
              <a:defRPr sz="1800">
                <a:solidFill>
                  <a:schemeClr val="bg1"/>
                </a:solidFill>
                <a:latin typeface="Avenir Next Cyr" panose="020B0503020202020204" pitchFamily="34" charset="-52"/>
                <a:cs typeface="Adobe Gurmukhi" panose="01010101010101010101"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smtClean="0"/>
              <a:t>Образец текста</a:t>
            </a:r>
          </a:p>
        </p:txBody>
      </p:sp>
      <p:pic>
        <p:nvPicPr>
          <p:cNvPr id="8" name="Рисунок 7"/>
          <p:cNvPicPr>
            <a:picLocks noChangeAspect="1"/>
          </p:cNvPicPr>
          <p:nvPr/>
        </p:nvPicPr>
        <p:blipFill>
          <a:blip r:embed="rId2" cstate="print">
            <a:extLst>
              <a:ext uri="{BEBA8EAE-BF5A-486C-A8C5-ECC9F3942E4B}">
                <a14:imgProps xmlns:a14="http://schemas.microsoft.com/office/drawing/2010/main">
                  <a14:imgLayer r:embed="rId3">
                    <a14:imgEffect>
                      <a14:artisticPhotocopy trans="0" detail="0"/>
                    </a14:imgEffect>
                  </a14:imgLayer>
                </a14:imgProps>
              </a:ext>
              <a:ext uri="{28A0092B-C50C-407E-A947-70E740481C1C}">
                <a14:useLocalDpi xmlns:a14="http://schemas.microsoft.com/office/drawing/2010/main" val="0"/>
              </a:ext>
            </a:extLst>
          </a:blip>
          <a:stretch>
            <a:fillRect/>
          </a:stretch>
        </p:blipFill>
        <p:spPr>
          <a:xfrm>
            <a:off x="8185326" y="114354"/>
            <a:ext cx="802843" cy="802843"/>
          </a:xfrm>
          <a:prstGeom prst="rect">
            <a:avLst/>
          </a:prstGeom>
        </p:spPr>
      </p:pic>
      <p:sp>
        <p:nvSpPr>
          <p:cNvPr id="14" name="Прямоугольник 13"/>
          <p:cNvSpPr/>
          <p:nvPr/>
        </p:nvSpPr>
        <p:spPr>
          <a:xfrm>
            <a:off x="6176674" y="4706883"/>
            <a:ext cx="1250663" cy="253916"/>
          </a:xfrm>
          <a:prstGeom prst="rect">
            <a:avLst/>
          </a:prstGeom>
        </p:spPr>
        <p:txBody>
          <a:bodyPr wrap="none">
            <a:spAutoFit/>
          </a:bodyPr>
          <a:lstStyle/>
          <a:p>
            <a:r>
              <a:rPr lang="en-US" sz="1050" b="1" dirty="0" err="1" smtClean="0">
                <a:solidFill>
                  <a:schemeClr val="bg1"/>
                </a:solidFill>
                <a:latin typeface="Avenir Next Cyr" panose="020B0503020202020204" pitchFamily="34" charset="-52"/>
              </a:rPr>
              <a:t>Bonch.dev</a:t>
            </a:r>
            <a:r>
              <a:rPr lang="ru-RU" sz="1050" b="1" dirty="0" smtClean="0">
                <a:solidFill>
                  <a:schemeClr val="bg1"/>
                </a:solidFill>
                <a:latin typeface="Avenir Next Cyr" panose="020B0503020202020204" pitchFamily="34" charset="-52"/>
              </a:rPr>
              <a:t>,</a:t>
            </a:r>
            <a:r>
              <a:rPr lang="en-US" sz="1050" b="1" dirty="0" smtClean="0">
                <a:solidFill>
                  <a:schemeClr val="bg1"/>
                </a:solidFill>
                <a:latin typeface="Avenir Next Cyr" panose="020B0503020202020204" pitchFamily="34" charset="-52"/>
              </a:rPr>
              <a:t> 2018</a:t>
            </a:r>
            <a:endParaRPr lang="ru-RU" sz="1050" b="1" dirty="0">
              <a:solidFill>
                <a:schemeClr val="bg1"/>
              </a:solidFill>
              <a:latin typeface="Avenir Next Cyr" panose="020B0503020202020204" pitchFamily="34" charset="-52"/>
            </a:endParaRPr>
          </a:p>
        </p:txBody>
      </p:sp>
      <p:pic>
        <p:nvPicPr>
          <p:cNvPr id="15" name="Рисунок 14"/>
          <p:cNvPicPr>
            <a:picLocks noChangeAspect="1"/>
          </p:cNvPicPr>
          <p:nvPr/>
        </p:nvPicPr>
        <p:blipFill>
          <a:blip r:embed="rId4" cstate="print">
            <a:extLst>
              <a:ext uri="{BEBA8EAE-BF5A-486C-A8C5-ECC9F3942E4B}">
                <a14:imgProps xmlns:a14="http://schemas.microsoft.com/office/drawing/2010/main">
                  <a14:imgLayer r:embed="rId5">
                    <a14:imgEffect>
                      <a14:artisticPhotocopy trans="0" detail="0"/>
                    </a14:imgEffect>
                  </a14:imgLayer>
                </a14:imgProps>
              </a:ext>
              <a:ext uri="{28A0092B-C50C-407E-A947-70E740481C1C}">
                <a14:useLocalDpi xmlns:a14="http://schemas.microsoft.com/office/drawing/2010/main" val="0"/>
              </a:ext>
            </a:extLst>
          </a:blip>
          <a:stretch>
            <a:fillRect/>
          </a:stretch>
        </p:blipFill>
        <p:spPr>
          <a:xfrm flipH="1">
            <a:off x="8468486" y="4623714"/>
            <a:ext cx="367355" cy="367355"/>
          </a:xfrm>
          <a:prstGeom prst="rect">
            <a:avLst/>
          </a:prstGeom>
        </p:spPr>
      </p:pic>
      <p:pic>
        <p:nvPicPr>
          <p:cNvPr id="16" name="Рисунок 15"/>
          <p:cNvPicPr>
            <a:picLocks noChangeAspect="1"/>
          </p:cNvPicPr>
          <p:nvPr/>
        </p:nvPicPr>
        <p:blipFill>
          <a:blip r:embed="rId6" cstate="print">
            <a:extLst>
              <a:ext uri="{BEBA8EAE-BF5A-486C-A8C5-ECC9F3942E4B}">
                <a14:imgProps xmlns:a14="http://schemas.microsoft.com/office/drawing/2010/main">
                  <a14:imgLayer r:embed="rId7">
                    <a14:imgEffect>
                      <a14:artisticPhotocopy trans="0" detail="0"/>
                    </a14:imgEffect>
                  </a14:imgLayer>
                </a14:imgProps>
              </a:ext>
              <a:ext uri="{28A0092B-C50C-407E-A947-70E740481C1C}">
                <a14:useLocalDpi xmlns:a14="http://schemas.microsoft.com/office/drawing/2010/main" val="0"/>
              </a:ext>
            </a:extLst>
          </a:blip>
          <a:stretch>
            <a:fillRect/>
          </a:stretch>
        </p:blipFill>
        <p:spPr>
          <a:xfrm>
            <a:off x="7350312" y="4640460"/>
            <a:ext cx="1058540" cy="341286"/>
          </a:xfrm>
          <a:prstGeom prst="rect">
            <a:avLst/>
          </a:prstGeom>
          <a:effectLst/>
        </p:spPr>
      </p:pic>
      <p:pic>
        <p:nvPicPr>
          <p:cNvPr id="17" name="Рисунок 16"/>
          <p:cNvPicPr>
            <a:picLocks noChangeAspect="1"/>
          </p:cNvPicPr>
          <p:nvPr/>
        </p:nvPicPr>
        <p:blipFill>
          <a:blip r:embed="rId8" cstate="print">
            <a:extLst>
              <a:ext uri="{BEBA8EAE-BF5A-486C-A8C5-ECC9F3942E4B}">
                <a14:imgProps xmlns:a14="http://schemas.microsoft.com/office/drawing/2010/main">
                  <a14:imgLayer r:embed="rId9">
                    <a14:imgEffect>
                      <a14:artisticPhotocopy trans="0" detail="0"/>
                    </a14:imgEffect>
                  </a14:imgLayer>
                </a14:imgProps>
              </a:ext>
              <a:ext uri="{28A0092B-C50C-407E-A947-70E740481C1C}">
                <a14:useLocalDpi xmlns:a14="http://schemas.microsoft.com/office/drawing/2010/main" val="0"/>
              </a:ext>
            </a:extLst>
          </a:blip>
          <a:stretch>
            <a:fillRect/>
          </a:stretch>
        </p:blipFill>
        <p:spPr>
          <a:xfrm>
            <a:off x="-1438238" y="3037335"/>
            <a:ext cx="3339096" cy="3339096"/>
          </a:xfrm>
          <a:prstGeom prst="rect">
            <a:avLst/>
          </a:prstGeom>
        </p:spPr>
      </p:pic>
    </p:spTree>
    <p:extLst>
      <p:ext uri="{BB962C8B-B14F-4D97-AF65-F5344CB8AC3E}">
        <p14:creationId xmlns:p14="http://schemas.microsoft.com/office/powerpoint/2010/main" val="257011270"/>
      </p:ext>
    </p:extLst>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dirty="0"/>
          </a:p>
        </p:txBody>
      </p:sp>
      <p:sp>
        <p:nvSpPr>
          <p:cNvPr id="3" name="Объект 2"/>
          <p:cNvSpPr>
            <a:spLocks noGrp="1"/>
          </p:cNvSpPr>
          <p:nvPr>
            <p:ph idx="1"/>
          </p:nvPr>
        </p:nvSpPr>
        <p:spPr>
          <a:xfrm>
            <a:off x="1080880" y="1369219"/>
            <a:ext cx="7434470" cy="3043755"/>
          </a:xfrm>
        </p:spPr>
        <p:txBody>
          <a:bodyPr/>
          <a:lstStyle>
            <a:lvl2pPr marL="342900" indent="0">
              <a:buNone/>
              <a:defRPr/>
            </a:lvl2pPr>
            <a:lvl3pPr marL="685800" indent="0">
              <a:buNone/>
              <a:defRPr/>
            </a:lvl3pPr>
            <a:lvl4pPr marL="1028700" indent="0">
              <a:buNone/>
              <a:defRPr/>
            </a:lvl4pPr>
            <a:lvl5pPr marL="1371600" indent="0">
              <a:buNone/>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dirty="0"/>
          </a:p>
        </p:txBody>
      </p:sp>
    </p:spTree>
    <p:extLst>
      <p:ext uri="{BB962C8B-B14F-4D97-AF65-F5344CB8AC3E}">
        <p14:creationId xmlns:p14="http://schemas.microsoft.com/office/powerpoint/2010/main" val="805124643"/>
      </p:ext>
    </p:extLst>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Заголовок и 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363295"/>
            <a:ext cx="8001000" cy="994172"/>
          </a:xfrm>
        </p:spPr>
        <p:txBody>
          <a:bodyPr/>
          <a:lstStyle>
            <a:lvl1pPr>
              <a:defRPr/>
            </a:lvl1pPr>
          </a:lstStyle>
          <a:p>
            <a:r>
              <a:rPr lang="ru-RU" smtClean="0"/>
              <a:t>Образец заголовка</a:t>
            </a:r>
            <a:endParaRPr lang="ru-RU" dirty="0"/>
          </a:p>
        </p:txBody>
      </p:sp>
      <p:sp>
        <p:nvSpPr>
          <p:cNvPr id="5" name="Объект 4"/>
          <p:cNvSpPr>
            <a:spLocks noGrp="1"/>
          </p:cNvSpPr>
          <p:nvPr>
            <p:ph sz="quarter" idx="10"/>
          </p:nvPr>
        </p:nvSpPr>
        <p:spPr>
          <a:xfrm>
            <a:off x="628651" y="1357467"/>
            <a:ext cx="4000500" cy="3031021"/>
          </a:xfrm>
        </p:spPr>
        <p:txBody>
          <a:bodyPr/>
          <a:lstStyle>
            <a:lvl2pPr marL="600075" marR="0" indent="-257175" algn="l" defTabSz="685800" rtl="0" eaLnBrk="1" fontAlgn="auto" latinLnBrk="0" hangingPunct="1">
              <a:lnSpc>
                <a:spcPct val="90000"/>
              </a:lnSpc>
              <a:spcBef>
                <a:spcPts val="375"/>
              </a:spcBef>
              <a:spcAft>
                <a:spcPts val="0"/>
              </a:spcAft>
              <a:buClr>
                <a:srgbClr val="F4882F"/>
              </a:buClr>
              <a:buSzPct val="115000"/>
              <a:buFont typeface="Arial" panose="020B0604020202020204" pitchFamily="34" charset="0"/>
              <a:buChar char="•"/>
              <a:tabLst/>
              <a:defRPr>
                <a:solidFill>
                  <a:schemeClr val="bg2">
                    <a:lumMod val="10000"/>
                  </a:schemeClr>
                </a:solidFill>
              </a:defRPr>
            </a:lvl2pPr>
            <a:lvl3pPr marL="942975" marR="0" indent="-257175" algn="l" defTabSz="685800" rtl="0" eaLnBrk="1" fontAlgn="auto" latinLnBrk="0" hangingPunct="1">
              <a:lnSpc>
                <a:spcPct val="90000"/>
              </a:lnSpc>
              <a:spcBef>
                <a:spcPts val="375"/>
              </a:spcBef>
              <a:spcAft>
                <a:spcPts val="0"/>
              </a:spcAft>
              <a:buClr>
                <a:srgbClr val="EC2D29"/>
              </a:buClr>
              <a:buSzPct val="85000"/>
              <a:buFont typeface="Arial" panose="020B0604020202020204" pitchFamily="34" charset="0"/>
              <a:buChar char="•"/>
              <a:tabLst/>
              <a:defRPr>
                <a:solidFill>
                  <a:schemeClr val="bg2">
                    <a:lumMod val="25000"/>
                  </a:schemeClr>
                </a:solidFill>
              </a:defRPr>
            </a:lvl3pPr>
            <a:lvl4pPr marL="1243013" marR="0" indent="-214313"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solidFill>
                  <a:schemeClr val="bg2">
                    <a:lumMod val="25000"/>
                  </a:schemeClr>
                </a:solidFill>
              </a:defRPr>
            </a:lvl4pPr>
            <a:lvl5pPr marL="1585913" marR="0" indent="-214313"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solidFill>
                  <a:schemeClr val="tx1">
                    <a:lumMod val="75000"/>
                    <a:lumOff val="25000"/>
                  </a:schemeClr>
                </a:solidFil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dirty="0"/>
          </a:p>
        </p:txBody>
      </p:sp>
      <p:sp>
        <p:nvSpPr>
          <p:cNvPr id="8" name="Объект 4"/>
          <p:cNvSpPr>
            <a:spLocks noGrp="1"/>
          </p:cNvSpPr>
          <p:nvPr>
            <p:ph sz="quarter" idx="11"/>
          </p:nvPr>
        </p:nvSpPr>
        <p:spPr>
          <a:xfrm>
            <a:off x="4629150" y="1357467"/>
            <a:ext cx="4000500" cy="3031021"/>
          </a:xfrm>
        </p:spPr>
        <p:txBody>
          <a:bodyPr/>
          <a:lstStyle>
            <a:lvl2pPr marL="685800" marR="0" indent="-342900" algn="l" defTabSz="685800" rtl="0" eaLnBrk="1" fontAlgn="auto" latinLnBrk="0" hangingPunct="1">
              <a:lnSpc>
                <a:spcPct val="90000"/>
              </a:lnSpc>
              <a:spcBef>
                <a:spcPts val="375"/>
              </a:spcBef>
              <a:spcAft>
                <a:spcPts val="0"/>
              </a:spcAft>
              <a:buClr>
                <a:srgbClr val="F4882F"/>
              </a:buClr>
              <a:buSzPct val="115000"/>
              <a:buFont typeface="+mj-lt"/>
              <a:buAutoNum type="arabicPeriod"/>
              <a:tabLst/>
              <a:defRPr>
                <a:solidFill>
                  <a:schemeClr val="bg2">
                    <a:lumMod val="10000"/>
                  </a:schemeClr>
                </a:solidFill>
              </a:defRPr>
            </a:lvl2pPr>
            <a:lvl3pPr marL="1028700" marR="0" indent="-342900" algn="l" defTabSz="685800" rtl="0" eaLnBrk="1" fontAlgn="auto" latinLnBrk="0" hangingPunct="1">
              <a:lnSpc>
                <a:spcPct val="90000"/>
              </a:lnSpc>
              <a:spcBef>
                <a:spcPts val="375"/>
              </a:spcBef>
              <a:spcAft>
                <a:spcPts val="0"/>
              </a:spcAft>
              <a:buClr>
                <a:srgbClr val="EC2D29"/>
              </a:buClr>
              <a:buSzPct val="85000"/>
              <a:buFont typeface="+mj-lt"/>
              <a:buAutoNum type="arabicPeriod"/>
              <a:tabLst/>
              <a:defRPr>
                <a:solidFill>
                  <a:schemeClr val="bg2">
                    <a:lumMod val="25000"/>
                  </a:schemeClr>
                </a:solidFill>
              </a:defRPr>
            </a:lvl3pPr>
            <a:lvl4pPr marL="1285875" marR="0" indent="-257175" algn="l" defTabSz="685800" rtl="0" eaLnBrk="1" fontAlgn="auto" latinLnBrk="0" hangingPunct="1">
              <a:lnSpc>
                <a:spcPct val="90000"/>
              </a:lnSpc>
              <a:spcBef>
                <a:spcPts val="375"/>
              </a:spcBef>
              <a:spcAft>
                <a:spcPts val="0"/>
              </a:spcAft>
              <a:buClrTx/>
              <a:buSzTx/>
              <a:buFont typeface="+mj-lt"/>
              <a:buAutoNum type="arabicPeriod"/>
              <a:tabLst/>
              <a:defRPr>
                <a:solidFill>
                  <a:schemeClr val="bg2">
                    <a:lumMod val="25000"/>
                  </a:schemeClr>
                </a:solidFill>
              </a:defRPr>
            </a:lvl4pPr>
            <a:lvl5pPr marL="1628775" marR="0" indent="-257175" algn="l" defTabSz="685800" rtl="0" eaLnBrk="1" fontAlgn="auto" latinLnBrk="0" hangingPunct="1">
              <a:lnSpc>
                <a:spcPct val="90000"/>
              </a:lnSpc>
              <a:spcBef>
                <a:spcPts val="375"/>
              </a:spcBef>
              <a:spcAft>
                <a:spcPts val="0"/>
              </a:spcAft>
              <a:buClrTx/>
              <a:buSzTx/>
              <a:buFont typeface="+mj-lt"/>
              <a:buAutoNum type="arabicPeriod"/>
              <a:tabLst/>
              <a:defRPr>
                <a:solidFill>
                  <a:schemeClr val="tx1">
                    <a:lumMod val="75000"/>
                    <a:lumOff val="25000"/>
                  </a:schemeClr>
                </a:solidFil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dirty="0"/>
          </a:p>
        </p:txBody>
      </p:sp>
    </p:spTree>
    <p:extLst>
      <p:ext uri="{BB962C8B-B14F-4D97-AF65-F5344CB8AC3E}">
        <p14:creationId xmlns:p14="http://schemas.microsoft.com/office/powerpoint/2010/main" val="3088758597"/>
      </p:ext>
    </p:extLst>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extLst>
      <p:ext uri="{BB962C8B-B14F-4D97-AF65-F5344CB8AC3E}">
        <p14:creationId xmlns:p14="http://schemas.microsoft.com/office/powerpoint/2010/main" val="227865875"/>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Шар и текст">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52072" y="900009"/>
            <a:ext cx="4408004" cy="994172"/>
          </a:xfrm>
        </p:spPr>
        <p:txBody>
          <a:bodyPr/>
          <a:lstStyle>
            <a:lvl1pPr>
              <a:defRPr b="1">
                <a:latin typeface="Avenir Next Cyr Medium" panose="020B0603020202020204" pitchFamily="34" charset="-52"/>
              </a:defRPr>
            </a:lvl1pPr>
          </a:lstStyle>
          <a:p>
            <a:r>
              <a:rPr lang="ru-RU" smtClean="0"/>
              <a:t>Образец заголовка</a:t>
            </a:r>
            <a:endParaRPr lang="ru-RU" dirty="0"/>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790" y="708163"/>
            <a:ext cx="5092085" cy="5143500"/>
          </a:xfrm>
          <a:prstGeom prst="rect">
            <a:avLst/>
          </a:prstGeom>
        </p:spPr>
      </p:pic>
      <p:sp>
        <p:nvSpPr>
          <p:cNvPr id="5" name="Объект 2"/>
          <p:cNvSpPr>
            <a:spLocks noGrp="1"/>
          </p:cNvSpPr>
          <p:nvPr>
            <p:ph idx="1"/>
          </p:nvPr>
        </p:nvSpPr>
        <p:spPr>
          <a:xfrm>
            <a:off x="4152071" y="1894180"/>
            <a:ext cx="4408005" cy="2660426"/>
          </a:xfrm>
        </p:spPr>
        <p:txBody>
          <a:bodyPr/>
          <a:lstStyle>
            <a:lvl1pPr>
              <a:defRPr>
                <a:latin typeface="Avenir Next Cyr" panose="020B0503020202020204" pitchFamily="34" charset="-52"/>
              </a:defRPr>
            </a:lvl1pPr>
            <a:lvl2pPr marL="342900" indent="0">
              <a:buNone/>
              <a:defRPr/>
            </a:lvl2pPr>
            <a:lvl3pPr marL="685800" indent="0">
              <a:buNone/>
              <a:defRPr/>
            </a:lvl3pPr>
            <a:lvl4pPr marL="1028700" indent="0">
              <a:buNone/>
              <a:defRPr/>
            </a:lvl4pPr>
            <a:lvl5pPr marL="1371600" indent="0">
              <a:buNone/>
              <a:defRPr/>
            </a:lvl5pPr>
          </a:lstStyle>
          <a:p>
            <a:pPr lvl="0"/>
            <a:r>
              <a:rPr lang="ru-RU" smtClean="0"/>
              <a:t>Образец текста</a:t>
            </a:r>
          </a:p>
        </p:txBody>
      </p:sp>
    </p:spTree>
    <p:extLst>
      <p:ext uri="{BB962C8B-B14F-4D97-AF65-F5344CB8AC3E}">
        <p14:creationId xmlns:p14="http://schemas.microsoft.com/office/powerpoint/2010/main" val="2382992084"/>
      </p:ext>
    </p:extLst>
  </p:cSld>
  <p:clrMapOvr>
    <a:masterClrMapping/>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Акцент">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1254814" y="841772"/>
            <a:ext cx="6609522" cy="1790700"/>
          </a:xfrm>
        </p:spPr>
        <p:txBody>
          <a:bodyPr anchor="b"/>
          <a:lstStyle>
            <a:lvl1pPr algn="l">
              <a:defRPr sz="4500" baseline="0">
                <a:solidFill>
                  <a:schemeClr val="tx1"/>
                </a:solidFill>
                <a:latin typeface="Avenir Next Cyr Heavy" panose="020B0903020202020204" pitchFamily="34" charset="-52"/>
              </a:defRPr>
            </a:lvl1pPr>
          </a:lstStyle>
          <a:p>
            <a:r>
              <a:rPr lang="ru-RU" dirty="0" smtClean="0"/>
              <a:t>Акцент</a:t>
            </a:r>
            <a:endParaRPr lang="ru-RU" dirty="0"/>
          </a:p>
        </p:txBody>
      </p:sp>
      <p:sp>
        <p:nvSpPr>
          <p:cNvPr id="3" name="Подзаголовок 2"/>
          <p:cNvSpPr>
            <a:spLocks noGrp="1"/>
          </p:cNvSpPr>
          <p:nvPr>
            <p:ph type="subTitle" idx="1"/>
          </p:nvPr>
        </p:nvSpPr>
        <p:spPr>
          <a:xfrm>
            <a:off x="1254814" y="2701528"/>
            <a:ext cx="6609522" cy="1241822"/>
          </a:xfrm>
        </p:spPr>
        <p:txBody>
          <a:bodyPr/>
          <a:lstStyle>
            <a:lvl1pPr marL="0" indent="0" algn="l">
              <a:buNone/>
              <a:defRPr sz="1800">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smtClean="0"/>
              <a:t>Образец подзаголовка</a:t>
            </a:r>
            <a:endParaRPr lang="ru-RU" dirty="0"/>
          </a:p>
        </p:txBody>
      </p:sp>
      <p:pic>
        <p:nvPicPr>
          <p:cNvPr id="11" name="Рисунок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326" y="114354"/>
            <a:ext cx="802843" cy="802843"/>
          </a:xfrm>
          <a:prstGeom prst="rect">
            <a:avLst/>
          </a:prstGeom>
        </p:spPr>
      </p:pic>
    </p:spTree>
    <p:extLst>
      <p:ext uri="{BB962C8B-B14F-4D97-AF65-F5344CB8AC3E}">
        <p14:creationId xmlns:p14="http://schemas.microsoft.com/office/powerpoint/2010/main" val="1684514019"/>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Пустой слайд">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ru-RU" dirty="0" smtClean="0"/>
              <a:t>Полноразмерные фотки</a:t>
            </a:r>
            <a:endParaRPr lang="ru-RU" dirty="0"/>
          </a:p>
        </p:txBody>
      </p:sp>
    </p:spTree>
    <p:extLst>
      <p:ext uri="{BB962C8B-B14F-4D97-AF65-F5344CB8AC3E}">
        <p14:creationId xmlns:p14="http://schemas.microsoft.com/office/powerpoint/2010/main" val="2277666364"/>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363295"/>
            <a:ext cx="7886700" cy="994172"/>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162878" y="1369219"/>
            <a:ext cx="7352472" cy="3043755"/>
          </a:xfrm>
          <a:prstGeom prst="rect">
            <a:avLst/>
          </a:prstGeom>
          <a:ln>
            <a:noFill/>
          </a:ln>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14" name="Прямоугольник 13"/>
          <p:cNvSpPr/>
          <p:nvPr/>
        </p:nvSpPr>
        <p:spPr>
          <a:xfrm>
            <a:off x="6176673" y="4706883"/>
            <a:ext cx="1184940" cy="253916"/>
          </a:xfrm>
          <a:prstGeom prst="rect">
            <a:avLst/>
          </a:prstGeom>
        </p:spPr>
        <p:txBody>
          <a:bodyPr wrap="none">
            <a:spAutoFit/>
          </a:bodyPr>
          <a:lstStyle/>
          <a:p>
            <a:r>
              <a:rPr lang="en-US" sz="1050" dirty="0" err="1" smtClean="0">
                <a:latin typeface="Avenir Next Cyr" panose="020B0503020202020204" pitchFamily="34" charset="-52"/>
              </a:rPr>
              <a:t>Bonch.dev</a:t>
            </a:r>
            <a:r>
              <a:rPr lang="ru-RU" sz="1050" dirty="0" smtClean="0">
                <a:latin typeface="Avenir Next Cyr" panose="020B0503020202020204" pitchFamily="34" charset="-52"/>
              </a:rPr>
              <a:t>,</a:t>
            </a:r>
            <a:r>
              <a:rPr lang="en-US" sz="1050" dirty="0" smtClean="0">
                <a:latin typeface="Avenir Next Cyr" panose="020B0503020202020204" pitchFamily="34" charset="-52"/>
              </a:rPr>
              <a:t> 2018</a:t>
            </a:r>
            <a:endParaRPr lang="ru-RU" sz="1050" dirty="0">
              <a:latin typeface="Avenir Next Cyr" panose="020B0503020202020204" pitchFamily="34" charset="-52"/>
            </a:endParaRPr>
          </a:p>
        </p:txBody>
      </p:sp>
      <p:pic>
        <p:nvPicPr>
          <p:cNvPr id="17" name="Рисунок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8468486" y="4623714"/>
            <a:ext cx="367355" cy="367355"/>
          </a:xfrm>
          <a:prstGeom prst="rect">
            <a:avLst/>
          </a:prstGeom>
        </p:spPr>
      </p:pic>
      <p:pic>
        <p:nvPicPr>
          <p:cNvPr id="18" name="Рисунок 1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50312" y="4640460"/>
            <a:ext cx="1058540" cy="341286"/>
          </a:xfrm>
          <a:prstGeom prst="rect">
            <a:avLst/>
          </a:prstGeom>
        </p:spPr>
      </p:pic>
      <p:pic>
        <p:nvPicPr>
          <p:cNvPr id="19" name="Рисунок 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85326" y="114354"/>
            <a:ext cx="802843" cy="802843"/>
          </a:xfrm>
          <a:prstGeom prst="rect">
            <a:avLst/>
          </a:prstGeom>
        </p:spPr>
      </p:pic>
    </p:spTree>
    <p:extLst>
      <p:ext uri="{BB962C8B-B14F-4D97-AF65-F5344CB8AC3E}">
        <p14:creationId xmlns:p14="http://schemas.microsoft.com/office/powerpoint/2010/main" val="111673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300" kern="1200">
          <a:solidFill>
            <a:schemeClr val="tx1"/>
          </a:solidFill>
          <a:latin typeface="Avenir Next Cyr Medium" panose="020B0603020202020204" pitchFamily="34" charset="-52"/>
          <a:ea typeface="+mj-ea"/>
          <a:cs typeface="+mj-cs"/>
        </a:defRPr>
      </a:lvl1pPr>
    </p:titleStyle>
    <p:bodyStyle>
      <a:lvl1pPr marL="0" indent="0" algn="l" defTabSz="685800" rtl="0" eaLnBrk="1" latinLnBrk="0" hangingPunct="1">
        <a:lnSpc>
          <a:spcPct val="90000"/>
        </a:lnSpc>
        <a:spcBef>
          <a:spcPts val="750"/>
        </a:spcBef>
        <a:buSzPct val="120000"/>
        <a:buFont typeface="Arial" panose="020B0604020202020204" pitchFamily="34" charset="0"/>
        <a:buNone/>
        <a:defRPr sz="2400" kern="1200">
          <a:solidFill>
            <a:schemeClr val="tx1"/>
          </a:solidFill>
          <a:latin typeface="Avenir Next Cyr Light" panose="020B0403020202020204" pitchFamily="34" charset="-52"/>
          <a:ea typeface="+mn-ea"/>
          <a:cs typeface="+mn-cs"/>
        </a:defRPr>
      </a:lvl1pPr>
      <a:lvl2pPr marL="342900" indent="0" algn="l" defTabSz="685800" rtl="0" eaLnBrk="1" latinLnBrk="0" hangingPunct="1">
        <a:lnSpc>
          <a:spcPct val="90000"/>
        </a:lnSpc>
        <a:spcBef>
          <a:spcPts val="375"/>
        </a:spcBef>
        <a:buClr>
          <a:srgbClr val="F4882F"/>
        </a:buClr>
        <a:buSzPct val="115000"/>
        <a:buFont typeface="Arial" panose="020B0604020202020204" pitchFamily="34" charset="0"/>
        <a:buNone/>
        <a:defRPr sz="2100" kern="1200">
          <a:solidFill>
            <a:schemeClr val="bg2">
              <a:lumMod val="10000"/>
            </a:schemeClr>
          </a:solidFill>
          <a:latin typeface="Avenir Next Cyr Light" panose="020B0403020202020204" pitchFamily="34" charset="-52"/>
          <a:ea typeface="+mn-ea"/>
          <a:cs typeface="+mn-cs"/>
        </a:defRPr>
      </a:lvl2pPr>
      <a:lvl3pPr marL="685800" indent="0" algn="l" defTabSz="685800" rtl="0" eaLnBrk="1" latinLnBrk="0" hangingPunct="1">
        <a:lnSpc>
          <a:spcPct val="90000"/>
        </a:lnSpc>
        <a:spcBef>
          <a:spcPts val="375"/>
        </a:spcBef>
        <a:buClr>
          <a:srgbClr val="EC2D29"/>
        </a:buClr>
        <a:buSzPct val="85000"/>
        <a:buFont typeface="Courier New" panose="02070309020205020404" pitchFamily="49" charset="0"/>
        <a:buNone/>
        <a:defRPr sz="1800" kern="1200">
          <a:solidFill>
            <a:schemeClr val="bg2">
              <a:lumMod val="25000"/>
            </a:schemeClr>
          </a:solidFill>
          <a:latin typeface="Avenir Next Cyr Light" panose="020B0403020202020204" pitchFamily="34" charset="-52"/>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lumMod val="75000"/>
              <a:lumOff val="25000"/>
            </a:schemeClr>
          </a:solidFill>
          <a:latin typeface="Avenir Next Cyr Light" panose="020B0403020202020204" pitchFamily="34" charset="-52"/>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500" kern="1200">
          <a:solidFill>
            <a:schemeClr val="tx1">
              <a:lumMod val="75000"/>
              <a:lumOff val="25000"/>
            </a:schemeClr>
          </a:solidFill>
          <a:latin typeface="Avenir Next Cyr Light" panose="020B0403020202020204" pitchFamily="34" charset="-5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hyperlink" Target="https://ain.ua/special/data-science/"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habr.com/post/143129/" TargetMode="External"/><Relationship Id="rId5" Type="http://schemas.openxmlformats.org/officeDocument/2006/relationships/hyperlink" Target="https://vas3k.ru/blog/machine_learning/" TargetMode="External"/><Relationship Id="rId4" Type="http://schemas.openxmlformats.org/officeDocument/2006/relationships/hyperlink" Target="https://habr.com/company/jugru/blog/41720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lnSpc>
                <a:spcPct val="90000"/>
              </a:lnSpc>
              <a:spcBef>
                <a:spcPts val="0"/>
              </a:spcBef>
              <a:spcAft>
                <a:spcPts val="0"/>
              </a:spcAft>
              <a:buClr>
                <a:srgbClr val="FF6E00"/>
              </a:buClr>
              <a:buSzPts val="6000"/>
              <a:buFont typeface="Comfortaa"/>
              <a:buNone/>
            </a:pPr>
            <a:r>
              <a:rPr lang="ru" sz="3600" dirty="0">
                <a:ea typeface="Comfortaa"/>
                <a:cs typeface="Comfortaa"/>
                <a:sym typeface="Comfortaa"/>
              </a:rPr>
              <a:t>Data Science</a:t>
            </a:r>
            <a:endParaRPr sz="3600" dirty="0">
              <a:ea typeface="Comfortaa"/>
              <a:cs typeface="Comfortaa"/>
              <a:sym typeface="Comfortaa"/>
            </a:endParaRPr>
          </a:p>
          <a:p>
            <a:pPr marL="0" lvl="0" indent="0" rtl="0">
              <a:lnSpc>
                <a:spcPct val="90000"/>
              </a:lnSpc>
              <a:spcBef>
                <a:spcPts val="0"/>
              </a:spcBef>
              <a:spcAft>
                <a:spcPts val="0"/>
              </a:spcAft>
              <a:buClr>
                <a:srgbClr val="FF6E00"/>
              </a:buClr>
              <a:buSzPts val="6000"/>
              <a:buFont typeface="Comfortaa"/>
              <a:buNone/>
            </a:pPr>
            <a:endParaRPr sz="3600" dirty="0">
              <a:ea typeface="Comfortaa"/>
              <a:cs typeface="Comfortaa"/>
              <a:sym typeface="Comfortaa"/>
            </a:endParaRPr>
          </a:p>
          <a:p>
            <a:pPr marL="0" lvl="0" indent="0" rtl="0">
              <a:lnSpc>
                <a:spcPct val="90000"/>
              </a:lnSpc>
              <a:spcBef>
                <a:spcPts val="0"/>
              </a:spcBef>
              <a:spcAft>
                <a:spcPts val="0"/>
              </a:spcAft>
              <a:buClr>
                <a:srgbClr val="FF6E00"/>
              </a:buClr>
              <a:buSzPts val="6000"/>
              <a:buFont typeface="Comfortaa"/>
              <a:buNone/>
            </a:pPr>
            <a:r>
              <a:rPr lang="ru" sz="3600" dirty="0">
                <a:ea typeface="Comfortaa"/>
                <a:cs typeface="Comfortaa"/>
                <a:sym typeface="Comfortaa"/>
              </a:rPr>
              <a:t>Введение</a:t>
            </a:r>
            <a:endParaRPr sz="3600" dirty="0"/>
          </a:p>
        </p:txBody>
      </p:sp>
      <p:sp>
        <p:nvSpPr>
          <p:cNvPr id="2" name="Текст 1"/>
          <p:cNvSpPr>
            <a:spLocks noGrp="1"/>
          </p:cNvSpPr>
          <p:nvPr>
            <p:ph type="body" idx="1"/>
          </p:nvPr>
        </p:nvSpPr>
        <p:spPr/>
        <p:txBody>
          <a:bodyPr/>
          <a:lstStyle/>
          <a:p>
            <a:endParaRPr lang="ru-RU"/>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smtClean="0">
                <a:solidFill>
                  <a:srgbClr val="FF6600"/>
                </a:solidFill>
              </a:rPr>
              <a:t>Big Data</a:t>
            </a:r>
            <a:endParaRPr lang="ru-RU" dirty="0">
              <a:solidFill>
                <a:srgbClr val="FF6600"/>
              </a:solidFill>
            </a:endParaRPr>
          </a:p>
        </p:txBody>
      </p:sp>
      <p:pic>
        <p:nvPicPr>
          <p:cNvPr id="2052" name="Picture 4" descr="hadoop-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3069"/>
            <a:ext cx="3899348" cy="9852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spoweruser.com/wp-content/uploads/2016/06/Apache-Spa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32810"/>
            <a:ext cx="2056946" cy="16069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tatic8.depositphotos.com/1037473/852/i/950/depositphotos_8520638-stock-photo-server-rack-cluster-in-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00" y="1246565"/>
            <a:ext cx="390525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834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150" y="312378"/>
            <a:ext cx="3771752" cy="57049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 dirty="0">
                <a:solidFill>
                  <a:srgbClr val="FF6600"/>
                </a:solidFill>
                <a:ea typeface="Comfortaa"/>
                <a:cs typeface="Comfortaa"/>
                <a:sym typeface="Comfortaa"/>
              </a:rPr>
              <a:t>ИИ</a:t>
            </a:r>
            <a:endParaRPr dirty="0">
              <a:solidFill>
                <a:srgbClr val="FF6600"/>
              </a:solidFill>
            </a:endParaRPr>
          </a:p>
        </p:txBody>
      </p:sp>
      <p:sp>
        <p:nvSpPr>
          <p:cNvPr id="113" name="Google Shape;113;p21"/>
          <p:cNvSpPr txBox="1">
            <a:spLocks noGrp="1"/>
          </p:cNvSpPr>
          <p:nvPr>
            <p:ph type="body" idx="4294967295"/>
          </p:nvPr>
        </p:nvSpPr>
        <p:spPr>
          <a:xfrm>
            <a:off x="311150" y="1010462"/>
            <a:ext cx="8521700" cy="138112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ru" sz="1400" dirty="0">
                <a:latin typeface="Avenir Next Cyr" panose="020B0503020202020204" pitchFamily="34" charset="-52"/>
                <a:ea typeface="Comfortaa"/>
                <a:cs typeface="Comfortaa"/>
                <a:sym typeface="Comfortaa"/>
              </a:rPr>
              <a:t>Что такое Искусственный Интеллект ?</a:t>
            </a:r>
            <a:endParaRPr sz="1400" dirty="0">
              <a:latin typeface="Avenir Next Cyr" panose="020B0503020202020204" pitchFamily="34" charset="-52"/>
              <a:ea typeface="Comfortaa"/>
              <a:cs typeface="Comfortaa"/>
              <a:sym typeface="Comfortaa"/>
            </a:endParaRPr>
          </a:p>
          <a:p>
            <a:pPr marL="0" lvl="0" indent="0" rtl="0">
              <a:spcBef>
                <a:spcPts val="1600"/>
              </a:spcBef>
              <a:spcAft>
                <a:spcPts val="0"/>
              </a:spcAft>
              <a:buNone/>
            </a:pPr>
            <a:r>
              <a:rPr lang="ru" sz="1400" dirty="0">
                <a:latin typeface="Avenir Next Cyr" panose="020B0503020202020204" pitchFamily="34" charset="-52"/>
                <a:ea typeface="Comfortaa"/>
                <a:cs typeface="Comfortaa"/>
                <a:sym typeface="Comfortaa"/>
              </a:rPr>
              <a:t>-Научная область, занимающаяся попытками воспроизвести различные интеллектуальные функции. Принято делить на 2 основных класса: слабый ИИ, сильный ИИ(не существует)</a:t>
            </a:r>
            <a:endParaRPr sz="1400" dirty="0">
              <a:latin typeface="Avenir Next Cyr" panose="020B0503020202020204" pitchFamily="34" charset="-52"/>
              <a:ea typeface="Comfortaa"/>
              <a:cs typeface="Comfortaa"/>
              <a:sym typeface="Comfortaa"/>
            </a:endParaRPr>
          </a:p>
          <a:p>
            <a:pPr marL="0" lvl="0" indent="0">
              <a:spcBef>
                <a:spcPts val="1600"/>
              </a:spcBef>
              <a:spcAft>
                <a:spcPts val="1600"/>
              </a:spcAft>
              <a:buNone/>
            </a:pPr>
            <a:r>
              <a:rPr lang="ru" sz="1400" dirty="0">
                <a:latin typeface="Avenir Next Cyr" panose="020B0503020202020204" pitchFamily="34" charset="-52"/>
                <a:ea typeface="Comfortaa"/>
                <a:cs typeface="Comfortaa"/>
                <a:sym typeface="Comfortaa"/>
              </a:rPr>
              <a:t>Что такое искусственный ? Что такое интеллект</a:t>
            </a:r>
            <a:r>
              <a:rPr lang="ru" sz="1600" dirty="0">
                <a:latin typeface="Avenir Next Cyr" panose="020B0503020202020204" pitchFamily="34" charset="-52"/>
                <a:ea typeface="Comfortaa"/>
                <a:cs typeface="Comfortaa"/>
                <a:sym typeface="Comfortaa"/>
              </a:rPr>
              <a:t> ?</a:t>
            </a:r>
            <a:endParaRPr sz="1600" dirty="0">
              <a:latin typeface="Avenir Next Cyr" panose="020B0503020202020204" pitchFamily="34" charset="-52"/>
              <a:ea typeface="Comfortaa"/>
              <a:cs typeface="Comfortaa"/>
              <a:sym typeface="Comfortaa"/>
            </a:endParaRPr>
          </a:p>
        </p:txBody>
      </p:sp>
      <p:pic>
        <p:nvPicPr>
          <p:cNvPr id="114" name="Google Shape;114;p21"/>
          <p:cNvPicPr preferRelativeResize="0"/>
          <p:nvPr/>
        </p:nvPicPr>
        <p:blipFill>
          <a:blip r:embed="rId3">
            <a:alphaModFix/>
          </a:blip>
          <a:stretch>
            <a:fillRect/>
          </a:stretch>
        </p:blipFill>
        <p:spPr>
          <a:xfrm>
            <a:off x="311150" y="2519178"/>
            <a:ext cx="6855194" cy="2424962"/>
          </a:xfrm>
          <a:prstGeom prst="rect">
            <a:avLst/>
          </a:prstGeom>
          <a:gradFill>
            <a:gsLst>
              <a:gs pos="0">
                <a:srgbClr val="ABA37E"/>
              </a:gs>
              <a:gs pos="100000">
                <a:schemeClr val="accent2"/>
              </a:gs>
            </a:gsLst>
            <a:lin ang="7200000" scaled="0"/>
          </a:gradFill>
          <a:ln>
            <a:noFill/>
          </a:ln>
        </p:spPr>
      </p:pic>
      <p:pic>
        <p:nvPicPr>
          <p:cNvPr id="5" name="Рисунок 4"/>
          <p:cNvPicPr>
            <a:picLocks noChangeAspect="1"/>
          </p:cNvPicPr>
          <p:nvPr/>
        </p:nvPicPr>
        <p:blipFill>
          <a:blip r:embed="rId4"/>
          <a:stretch>
            <a:fillRect/>
          </a:stretch>
        </p:blipFill>
        <p:spPr>
          <a:xfrm>
            <a:off x="8327902" y="1"/>
            <a:ext cx="816098" cy="80682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stretch>
            <a:fillRect/>
          </a:stretch>
        </p:blipFill>
        <p:spPr>
          <a:xfrm>
            <a:off x="4042311" y="0"/>
            <a:ext cx="5101689" cy="4989426"/>
          </a:xfrm>
          <a:prstGeom prst="rect">
            <a:avLst/>
          </a:prstGeom>
        </p:spPr>
      </p:pic>
      <p:sp>
        <p:nvSpPr>
          <p:cNvPr id="2" name="Заголовок 1"/>
          <p:cNvSpPr>
            <a:spLocks noGrp="1"/>
          </p:cNvSpPr>
          <p:nvPr>
            <p:ph type="title"/>
          </p:nvPr>
        </p:nvSpPr>
        <p:spPr>
          <a:xfrm>
            <a:off x="108500" y="147096"/>
            <a:ext cx="8520600" cy="572700"/>
          </a:xfrm>
        </p:spPr>
        <p:txBody>
          <a:bodyPr>
            <a:normAutofit fontScale="90000"/>
          </a:bodyPr>
          <a:lstStyle/>
          <a:p>
            <a:r>
              <a:rPr lang="ru-RU" dirty="0" smtClean="0">
                <a:solidFill>
                  <a:srgbClr val="FF6600"/>
                </a:solidFill>
              </a:rPr>
              <a:t>Математика, статистика</a:t>
            </a:r>
            <a:endParaRPr lang="ru-RU" dirty="0">
              <a:solidFill>
                <a:srgbClr val="FF6600"/>
              </a:solidFill>
            </a:endParaRPr>
          </a:p>
        </p:txBody>
      </p:sp>
      <p:pic>
        <p:nvPicPr>
          <p:cNvPr id="5" name="Рисунок 4"/>
          <p:cNvPicPr>
            <a:picLocks noChangeAspect="1"/>
          </p:cNvPicPr>
          <p:nvPr/>
        </p:nvPicPr>
        <p:blipFill>
          <a:blip r:embed="rId3"/>
          <a:stretch>
            <a:fillRect/>
          </a:stretch>
        </p:blipFill>
        <p:spPr>
          <a:xfrm>
            <a:off x="108500" y="854181"/>
            <a:ext cx="4136571" cy="968563"/>
          </a:xfrm>
          <a:prstGeom prst="rect">
            <a:avLst/>
          </a:prstGeom>
        </p:spPr>
      </p:pic>
      <p:pic>
        <p:nvPicPr>
          <p:cNvPr id="8" name="Рисунок 7"/>
          <p:cNvPicPr>
            <a:picLocks noChangeAspect="1"/>
          </p:cNvPicPr>
          <p:nvPr/>
        </p:nvPicPr>
        <p:blipFill>
          <a:blip r:embed="rId4"/>
          <a:stretch>
            <a:fillRect/>
          </a:stretch>
        </p:blipFill>
        <p:spPr>
          <a:xfrm>
            <a:off x="108500" y="1790168"/>
            <a:ext cx="4398103" cy="1361849"/>
          </a:xfrm>
          <a:prstGeom prst="rect">
            <a:avLst/>
          </a:prstGeom>
        </p:spPr>
      </p:pic>
    </p:spTree>
    <p:extLst>
      <p:ext uri="{BB962C8B-B14F-4D97-AF65-F5344CB8AC3E}">
        <p14:creationId xmlns:p14="http://schemas.microsoft.com/office/powerpoint/2010/main" val="4096622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628650" y="363295"/>
            <a:ext cx="5610785" cy="64792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 dirty="0">
                <a:solidFill>
                  <a:srgbClr val="FF6600"/>
                </a:solidFill>
                <a:ea typeface="Comfortaa"/>
                <a:cs typeface="Comfortaa"/>
                <a:sym typeface="Comfortaa"/>
              </a:rPr>
              <a:t>Машинное обучение</a:t>
            </a:r>
            <a:endParaRPr dirty="0">
              <a:solidFill>
                <a:srgbClr val="FF6600"/>
              </a:solidFill>
            </a:endParaRPr>
          </a:p>
        </p:txBody>
      </p:sp>
      <p:sp>
        <p:nvSpPr>
          <p:cNvPr id="120" name="Google Shape;120;p22"/>
          <p:cNvSpPr txBox="1">
            <a:spLocks noGrp="1"/>
          </p:cNvSpPr>
          <p:nvPr>
            <p:ph type="body" idx="4294967295"/>
          </p:nvPr>
        </p:nvSpPr>
        <p:spPr>
          <a:xfrm>
            <a:off x="344245" y="1087979"/>
            <a:ext cx="7493709" cy="439607"/>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ru" sz="1600" dirty="0">
                <a:solidFill>
                  <a:srgbClr val="222222"/>
                </a:solidFill>
                <a:highlight>
                  <a:srgbClr val="FFFFFF"/>
                </a:highlight>
                <a:latin typeface="Avenir Next Cyr" panose="020B0503020202020204" pitchFamily="34" charset="-52"/>
                <a:ea typeface="Comfortaa"/>
                <a:cs typeface="Comfortaa"/>
                <a:sym typeface="Comfortaa"/>
              </a:rPr>
              <a:t>Цель машинного обучения — предсказать результат по входным данным</a:t>
            </a:r>
            <a:endParaRPr dirty="0">
              <a:latin typeface="Avenir Next Cyr" panose="020B0503020202020204" pitchFamily="34" charset="-52"/>
              <a:ea typeface="Comfortaa"/>
              <a:cs typeface="Comfortaa"/>
              <a:sym typeface="Comfortaa"/>
            </a:endParaRPr>
          </a:p>
        </p:txBody>
      </p:sp>
      <p:pic>
        <p:nvPicPr>
          <p:cNvPr id="121" name="Google Shape;121;p22"/>
          <p:cNvPicPr preferRelativeResize="0"/>
          <p:nvPr/>
        </p:nvPicPr>
        <p:blipFill>
          <a:blip r:embed="rId3">
            <a:alphaModFix/>
          </a:blip>
          <a:stretch>
            <a:fillRect/>
          </a:stretch>
        </p:blipFill>
        <p:spPr>
          <a:xfrm>
            <a:off x="344245" y="1604346"/>
            <a:ext cx="3869537" cy="3305325"/>
          </a:xfrm>
          <a:prstGeom prst="rect">
            <a:avLst/>
          </a:prstGeom>
          <a:noFill/>
          <a:ln>
            <a:noFill/>
          </a:ln>
        </p:spPr>
      </p:pic>
      <p:pic>
        <p:nvPicPr>
          <p:cNvPr id="122" name="Google Shape;122;p22"/>
          <p:cNvPicPr preferRelativeResize="0"/>
          <p:nvPr/>
        </p:nvPicPr>
        <p:blipFill>
          <a:blip r:embed="rId4">
            <a:alphaModFix/>
          </a:blip>
          <a:stretch>
            <a:fillRect/>
          </a:stretch>
        </p:blipFill>
        <p:spPr>
          <a:xfrm>
            <a:off x="4946880" y="1827446"/>
            <a:ext cx="2891075" cy="3082225"/>
          </a:xfrm>
          <a:prstGeom prst="rect">
            <a:avLst/>
          </a:prstGeom>
          <a:noFill/>
          <a:ln>
            <a:noFill/>
          </a:ln>
        </p:spPr>
      </p:pic>
      <p:pic>
        <p:nvPicPr>
          <p:cNvPr id="6" name="Рисунок 5"/>
          <p:cNvPicPr>
            <a:picLocks noChangeAspect="1"/>
          </p:cNvPicPr>
          <p:nvPr/>
        </p:nvPicPr>
        <p:blipFill>
          <a:blip r:embed="rId5"/>
          <a:stretch>
            <a:fillRect/>
          </a:stretch>
        </p:blipFill>
        <p:spPr>
          <a:xfrm>
            <a:off x="8305800" y="0"/>
            <a:ext cx="838200" cy="8286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21911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 dirty="0">
                <a:solidFill>
                  <a:srgbClr val="FF6600"/>
                </a:solidFill>
                <a:ea typeface="Comfortaa"/>
                <a:cs typeface="Comfortaa"/>
                <a:sym typeface="Comfortaa"/>
              </a:rPr>
              <a:t>Нейронные сети</a:t>
            </a:r>
            <a:endParaRPr dirty="0">
              <a:solidFill>
                <a:srgbClr val="FF6600"/>
              </a:solidFill>
              <a:ea typeface="Comfortaa"/>
              <a:cs typeface="Comfortaa"/>
              <a:sym typeface="Comfortaa"/>
            </a:endParaRPr>
          </a:p>
        </p:txBody>
      </p:sp>
      <p:sp>
        <p:nvSpPr>
          <p:cNvPr id="128" name="Google Shape;128;p23"/>
          <p:cNvSpPr txBox="1">
            <a:spLocks noGrp="1"/>
          </p:cNvSpPr>
          <p:nvPr>
            <p:ph type="body" idx="1"/>
          </p:nvPr>
        </p:nvSpPr>
        <p:spPr>
          <a:xfrm>
            <a:off x="354867" y="791815"/>
            <a:ext cx="8477433" cy="781107"/>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ru" sz="2000" dirty="0">
                <a:latin typeface="Avenir Next Cyr" panose="020B0503020202020204" pitchFamily="34" charset="-52"/>
              </a:rPr>
              <a:t>В 40-х годах была предложена математическая модель нейрона и создана машина, способная распознавать простейшие образы</a:t>
            </a:r>
            <a:endParaRPr sz="2000" dirty="0">
              <a:latin typeface="Avenir Next Cyr" panose="020B0503020202020204" pitchFamily="34" charset="-52"/>
            </a:endParaRPr>
          </a:p>
        </p:txBody>
      </p:sp>
      <p:pic>
        <p:nvPicPr>
          <p:cNvPr id="129" name="Google Shape;129;p23"/>
          <p:cNvPicPr preferRelativeResize="0"/>
          <p:nvPr/>
        </p:nvPicPr>
        <p:blipFill>
          <a:blip r:embed="rId3">
            <a:alphaModFix/>
          </a:blip>
          <a:stretch>
            <a:fillRect/>
          </a:stretch>
        </p:blipFill>
        <p:spPr>
          <a:xfrm>
            <a:off x="4270785" y="1903363"/>
            <a:ext cx="3121279" cy="2861250"/>
          </a:xfrm>
          <a:prstGeom prst="rect">
            <a:avLst/>
          </a:prstGeom>
          <a:noFill/>
          <a:ln>
            <a:noFill/>
          </a:ln>
        </p:spPr>
      </p:pic>
      <p:pic>
        <p:nvPicPr>
          <p:cNvPr id="130" name="Google Shape;130;p23"/>
          <p:cNvPicPr preferRelativeResize="0"/>
          <p:nvPr/>
        </p:nvPicPr>
        <p:blipFill>
          <a:blip r:embed="rId4">
            <a:alphaModFix/>
          </a:blip>
          <a:stretch>
            <a:fillRect/>
          </a:stretch>
        </p:blipFill>
        <p:spPr>
          <a:xfrm>
            <a:off x="354866" y="1962850"/>
            <a:ext cx="3407873" cy="2742276"/>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6" name="Google Shape;136;p24"/>
          <p:cNvPicPr preferRelativeResize="0"/>
          <p:nvPr/>
        </p:nvPicPr>
        <p:blipFill>
          <a:blip r:embed="rId3">
            <a:alphaModFix amt="7000"/>
          </a:blip>
          <a:stretch>
            <a:fillRect/>
          </a:stretch>
        </p:blipFill>
        <p:spPr>
          <a:xfrm>
            <a:off x="3" y="0"/>
            <a:ext cx="9144000" cy="5143500"/>
          </a:xfrm>
          <a:prstGeom prst="rect">
            <a:avLst/>
          </a:prstGeom>
          <a:noFill/>
          <a:ln>
            <a:noFill/>
          </a:ln>
        </p:spPr>
      </p:pic>
      <p:sp>
        <p:nvSpPr>
          <p:cNvPr id="135" name="Google Shape;135;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ru" dirty="0">
                <a:solidFill>
                  <a:srgbClr val="FF6600"/>
                </a:solidFill>
                <a:latin typeface="Avenir Next Cyr Heavy" panose="020B0903020202020204" pitchFamily="34" charset="-52"/>
                <a:ea typeface="Comfortaa"/>
                <a:cs typeface="Comfortaa"/>
                <a:sym typeface="Comfortaa"/>
              </a:rPr>
              <a:t>Спасибо за внимание</a:t>
            </a:r>
            <a:endParaRPr dirty="0">
              <a:solidFill>
                <a:srgbClr val="FF6600"/>
              </a:solidFill>
              <a:latin typeface="Avenir Next Cyr Heavy" panose="020B0903020202020204" pitchFamily="34" charset="-52"/>
            </a:endParaRPr>
          </a:p>
        </p:txBody>
      </p:sp>
      <p:pic>
        <p:nvPicPr>
          <p:cNvPr id="137" name="Google Shape;137;p24"/>
          <p:cNvPicPr preferRelativeResize="0"/>
          <p:nvPr/>
        </p:nvPicPr>
        <p:blipFill>
          <a:blip r:embed="rId4">
            <a:alphaModFix/>
          </a:blip>
          <a:stretch>
            <a:fillRect/>
          </a:stretch>
        </p:blipFill>
        <p:spPr>
          <a:xfrm>
            <a:off x="0" y="1792000"/>
            <a:ext cx="3351500" cy="3351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 dirty="0">
                <a:solidFill>
                  <a:srgbClr val="FF9900"/>
                </a:solidFill>
                <a:ea typeface="Comfortaa"/>
                <a:cs typeface="Comfortaa"/>
                <a:sym typeface="Comfortaa"/>
              </a:rPr>
              <a:t>Использованные источники</a:t>
            </a:r>
            <a:endParaRPr dirty="0">
              <a:solidFill>
                <a:srgbClr val="FF9900"/>
              </a:solidFill>
            </a:endParaRPr>
          </a:p>
        </p:txBody>
      </p:sp>
      <p:sp>
        <p:nvSpPr>
          <p:cNvPr id="143" name="Google Shape;143;p25"/>
          <p:cNvSpPr txBox="1"/>
          <p:nvPr/>
        </p:nvSpPr>
        <p:spPr>
          <a:xfrm>
            <a:off x="311700" y="871224"/>
            <a:ext cx="7649589" cy="2270009"/>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ru" u="sng" dirty="0">
                <a:solidFill>
                  <a:schemeClr val="hlink"/>
                </a:solidFill>
                <a:latin typeface="Avenir Next Cyr" panose="020B0503020202020204" pitchFamily="34" charset="-52"/>
                <a:hlinkClick r:id="rId3"/>
              </a:rPr>
              <a:t>https://ain.ua/special/data-science/</a:t>
            </a:r>
            <a:endParaRPr dirty="0">
              <a:latin typeface="Avenir Next Cyr" panose="020B0503020202020204" pitchFamily="34" charset="-52"/>
            </a:endParaRPr>
          </a:p>
          <a:p>
            <a:pPr marL="0" lvl="0" indent="0">
              <a:spcBef>
                <a:spcPts val="0"/>
              </a:spcBef>
              <a:spcAft>
                <a:spcPts val="0"/>
              </a:spcAft>
              <a:buNone/>
            </a:pPr>
            <a:endParaRPr dirty="0">
              <a:latin typeface="Avenir Next Cyr" panose="020B0503020202020204" pitchFamily="34" charset="-52"/>
            </a:endParaRPr>
          </a:p>
          <a:p>
            <a:pPr marL="0" lvl="0" indent="0">
              <a:spcBef>
                <a:spcPts val="0"/>
              </a:spcBef>
              <a:spcAft>
                <a:spcPts val="0"/>
              </a:spcAft>
              <a:buNone/>
            </a:pPr>
            <a:r>
              <a:rPr lang="ru" u="sng" dirty="0">
                <a:solidFill>
                  <a:schemeClr val="hlink"/>
                </a:solidFill>
                <a:latin typeface="Avenir Next Cyr" panose="020B0503020202020204" pitchFamily="34" charset="-52"/>
                <a:hlinkClick r:id="rId4"/>
              </a:rPr>
              <a:t>https://habr.com/company/jugru/blog/417201/</a:t>
            </a:r>
            <a:endParaRPr dirty="0">
              <a:latin typeface="Avenir Next Cyr" panose="020B0503020202020204" pitchFamily="34" charset="-52"/>
            </a:endParaRPr>
          </a:p>
          <a:p>
            <a:pPr marL="0" lvl="0" indent="0">
              <a:spcBef>
                <a:spcPts val="0"/>
              </a:spcBef>
              <a:spcAft>
                <a:spcPts val="0"/>
              </a:spcAft>
              <a:buNone/>
            </a:pPr>
            <a:endParaRPr dirty="0">
              <a:latin typeface="Avenir Next Cyr" panose="020B0503020202020204" pitchFamily="34" charset="-52"/>
            </a:endParaRPr>
          </a:p>
          <a:p>
            <a:pPr marL="0" lvl="0" indent="0">
              <a:spcBef>
                <a:spcPts val="0"/>
              </a:spcBef>
              <a:spcAft>
                <a:spcPts val="0"/>
              </a:spcAft>
              <a:buNone/>
            </a:pPr>
            <a:r>
              <a:rPr lang="ru" u="sng" dirty="0">
                <a:solidFill>
                  <a:schemeClr val="hlink"/>
                </a:solidFill>
                <a:latin typeface="Avenir Next Cyr" panose="020B0503020202020204" pitchFamily="34" charset="-52"/>
                <a:hlinkClick r:id="rId5"/>
              </a:rPr>
              <a:t>https://vas3k.ru/blog/machine_learning/</a:t>
            </a:r>
            <a:endParaRPr dirty="0">
              <a:latin typeface="Avenir Next Cyr" panose="020B0503020202020204" pitchFamily="34" charset="-52"/>
            </a:endParaRPr>
          </a:p>
          <a:p>
            <a:pPr marL="0" lvl="0" indent="0">
              <a:spcBef>
                <a:spcPts val="0"/>
              </a:spcBef>
              <a:spcAft>
                <a:spcPts val="0"/>
              </a:spcAft>
              <a:buNone/>
            </a:pPr>
            <a:endParaRPr dirty="0">
              <a:latin typeface="Avenir Next Cyr" panose="020B0503020202020204" pitchFamily="34" charset="-52"/>
            </a:endParaRPr>
          </a:p>
          <a:p>
            <a:pPr marL="0" lvl="0" indent="0">
              <a:spcBef>
                <a:spcPts val="0"/>
              </a:spcBef>
              <a:spcAft>
                <a:spcPts val="0"/>
              </a:spcAft>
              <a:buNone/>
            </a:pPr>
            <a:r>
              <a:rPr lang="ru" u="sng" dirty="0">
                <a:solidFill>
                  <a:schemeClr val="hlink"/>
                </a:solidFill>
                <a:latin typeface="Avenir Next Cyr" panose="020B0503020202020204" pitchFamily="34" charset="-52"/>
                <a:hlinkClick r:id="rId6"/>
              </a:rPr>
              <a:t>https://habr.com/post/143129/</a:t>
            </a:r>
            <a:endParaRPr dirty="0">
              <a:latin typeface="Avenir Next Cyr" panose="020B0503020202020204" pitchFamily="34" charset="-52"/>
            </a:endParaRPr>
          </a:p>
          <a:p>
            <a:pPr marL="0" lvl="0" indent="0" rtl="0">
              <a:spcBef>
                <a:spcPts val="0"/>
              </a:spcBef>
              <a:spcAft>
                <a:spcPts val="0"/>
              </a:spcAft>
              <a:buNone/>
            </a:pPr>
            <a:endParaRPr dirty="0">
              <a:solidFill>
                <a:srgbClr val="FF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6" name="Google Shape;66;p14"/>
          <p:cNvPicPr preferRelativeResize="0"/>
          <p:nvPr/>
        </p:nvPicPr>
        <p:blipFill>
          <a:blip r:embed="rId3">
            <a:alphaModFix amt="12000"/>
          </a:blip>
          <a:stretch>
            <a:fillRect/>
          </a:stretch>
        </p:blipFill>
        <p:spPr>
          <a:xfrm>
            <a:off x="0" y="75304"/>
            <a:ext cx="9144000" cy="5189015"/>
          </a:xfrm>
          <a:prstGeom prst="rect">
            <a:avLst/>
          </a:prstGeom>
          <a:noFill/>
          <a:ln>
            <a:noFill/>
          </a:ln>
        </p:spPr>
      </p:pic>
      <p:sp>
        <p:nvSpPr>
          <p:cNvPr id="64" name="Google Shape;64;p14"/>
          <p:cNvSpPr txBox="1">
            <a:spLocks noGrp="1"/>
          </p:cNvSpPr>
          <p:nvPr>
            <p:ph type="title"/>
          </p:nvPr>
        </p:nvSpPr>
        <p:spPr>
          <a:xfrm>
            <a:off x="405286"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 dirty="0">
                <a:solidFill>
                  <a:srgbClr val="FF6600"/>
                </a:solidFill>
                <a:ea typeface="Comfortaa"/>
                <a:cs typeface="Comfortaa"/>
                <a:sym typeface="Comfortaa"/>
              </a:rPr>
              <a:t>План занятий</a:t>
            </a:r>
            <a:endParaRPr dirty="0">
              <a:solidFill>
                <a:srgbClr val="FF6600"/>
              </a:solidFill>
              <a:ea typeface="Comfortaa"/>
              <a:cs typeface="Comfortaa"/>
              <a:sym typeface="Comfortaa"/>
            </a:endParaRPr>
          </a:p>
        </p:txBody>
      </p:sp>
      <p:sp>
        <p:nvSpPr>
          <p:cNvPr id="65" name="Google Shape;65;p14"/>
          <p:cNvSpPr txBox="1">
            <a:spLocks noGrp="1"/>
          </p:cNvSpPr>
          <p:nvPr>
            <p:ph type="body" idx="1"/>
          </p:nvPr>
        </p:nvSpPr>
        <p:spPr>
          <a:xfrm>
            <a:off x="1191237" y="1152474"/>
            <a:ext cx="7750120" cy="3844828"/>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Comfortaa"/>
              <a:buChar char="-"/>
            </a:pPr>
            <a:r>
              <a:rPr lang="ru" dirty="0">
                <a:latin typeface="Avenir Next Cyr" panose="020B0503020202020204" pitchFamily="34" charset="-52"/>
                <a:ea typeface="Comfortaa"/>
                <a:cs typeface="Comfortaa"/>
                <a:sym typeface="Comfortaa"/>
              </a:rPr>
              <a:t>В рамках курса будут изучены подходы к обработке и использованию информации, такие как BigData, основы ИИ, машинное обучение, нейронные сети.</a:t>
            </a:r>
            <a:endParaRPr dirty="0">
              <a:latin typeface="Avenir Next Cyr" panose="020B0503020202020204" pitchFamily="34" charset="-52"/>
              <a:ea typeface="Comfortaa"/>
              <a:cs typeface="Comfortaa"/>
              <a:sym typeface="Comfortaa"/>
            </a:endParaRPr>
          </a:p>
          <a:p>
            <a:pPr marL="457200" lvl="0" indent="-342900">
              <a:spcBef>
                <a:spcPts val="0"/>
              </a:spcBef>
              <a:spcAft>
                <a:spcPts val="0"/>
              </a:spcAft>
              <a:buSzPts val="1800"/>
              <a:buFont typeface="Comfortaa"/>
              <a:buChar char="-"/>
            </a:pPr>
            <a:r>
              <a:rPr lang="ru" dirty="0">
                <a:latin typeface="Avenir Next Cyr" panose="020B0503020202020204" pitchFamily="34" charset="-52"/>
                <a:ea typeface="Comfortaa"/>
                <a:cs typeface="Comfortaa"/>
                <a:sym typeface="Comfortaa"/>
              </a:rPr>
              <a:t>Получены навыки работы с данными для выполнения разных </a:t>
            </a:r>
            <a:r>
              <a:rPr lang="ru" dirty="0" smtClean="0">
                <a:latin typeface="Avenir Next Cyr" panose="020B0503020202020204" pitchFamily="34" charset="-52"/>
                <a:ea typeface="Comfortaa"/>
                <a:cs typeface="Comfortaa"/>
                <a:sym typeface="Comfortaa"/>
              </a:rPr>
              <a:t>задач</a:t>
            </a:r>
            <a:r>
              <a:rPr lang="en-US" dirty="0" smtClean="0">
                <a:latin typeface="Avenir Next Cyr" panose="020B0503020202020204" pitchFamily="34" charset="-52"/>
                <a:ea typeface="Comfortaa"/>
                <a:cs typeface="Comfortaa"/>
                <a:sym typeface="Comfortaa"/>
              </a:rPr>
              <a:t> </a:t>
            </a:r>
            <a:r>
              <a:rPr lang="ru-RU" dirty="0" smtClean="0">
                <a:latin typeface="Avenir Next Cyr" panose="020B0503020202020204" pitchFamily="34" charset="-52"/>
                <a:ea typeface="Comfortaa"/>
                <a:cs typeface="Comfortaa"/>
                <a:sym typeface="Comfortaa"/>
              </a:rPr>
              <a:t>в области </a:t>
            </a:r>
            <a:r>
              <a:rPr lang="en-US" dirty="0" err="1" smtClean="0">
                <a:latin typeface="Avenir Next Cyr" panose="020B0503020202020204" pitchFamily="34" charset="-52"/>
                <a:ea typeface="Comfortaa"/>
                <a:cs typeface="Comfortaa"/>
                <a:sym typeface="Comfortaa"/>
              </a:rPr>
              <a:t>DataScience</a:t>
            </a:r>
            <a:r>
              <a:rPr lang="ru" dirty="0" smtClean="0">
                <a:latin typeface="Avenir Next Cyr" panose="020B0503020202020204" pitchFamily="34" charset="-52"/>
                <a:ea typeface="Comfortaa"/>
                <a:cs typeface="Comfortaa"/>
                <a:sym typeface="Comfortaa"/>
              </a:rPr>
              <a:t>.</a:t>
            </a:r>
          </a:p>
          <a:p>
            <a:pPr marL="457200" lvl="0" indent="-342900">
              <a:spcBef>
                <a:spcPts val="0"/>
              </a:spcBef>
              <a:spcAft>
                <a:spcPts val="0"/>
              </a:spcAft>
              <a:buSzPts val="1800"/>
              <a:buFont typeface="Comfortaa"/>
              <a:buChar char="-"/>
            </a:pPr>
            <a:r>
              <a:rPr lang="ru" dirty="0" smtClean="0">
                <a:latin typeface="Avenir Next Cyr" panose="020B0503020202020204" pitchFamily="34" charset="-52"/>
                <a:ea typeface="Comfortaa"/>
                <a:cs typeface="Comfortaa"/>
                <a:sym typeface="Comfortaa"/>
              </a:rPr>
              <a:t>Чередование лекционных и практических занятий.</a:t>
            </a:r>
            <a:endParaRPr dirty="0">
              <a:latin typeface="Avenir Next Cyr" panose="020B0503020202020204" pitchFamily="34" charset="-52"/>
              <a:ea typeface="Comfortaa"/>
              <a:cs typeface="Comfortaa"/>
              <a:sym typeface="Comforta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solidFill>
                  <a:srgbClr val="FF6600"/>
                </a:solidFill>
              </a:rPr>
              <a:t>Используемые инструменты</a:t>
            </a:r>
            <a:endParaRPr lang="ru-RU" dirty="0">
              <a:solidFill>
                <a:srgbClr val="FF6600"/>
              </a:solidFill>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7486" y="3871057"/>
            <a:ext cx="1538661" cy="593657"/>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957" y="3036540"/>
            <a:ext cx="1666667" cy="580952"/>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04" y="1717271"/>
            <a:ext cx="2847975" cy="2076450"/>
          </a:xfrm>
          <a:prstGeom prst="rect">
            <a:avLst/>
          </a:prstGeom>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3596" y="4074179"/>
            <a:ext cx="2127170" cy="390535"/>
          </a:xfrm>
          <a:prstGeom prst="rect">
            <a:avLst/>
          </a:prstGeom>
        </p:spPr>
      </p:pic>
      <p:pic>
        <p:nvPicPr>
          <p:cNvPr id="8" name="Рисунок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0766" y="2185451"/>
            <a:ext cx="1666875" cy="571500"/>
          </a:xfrm>
          <a:prstGeom prst="rect">
            <a:avLst/>
          </a:prstGeom>
        </p:spPr>
      </p:pic>
      <p:pic>
        <p:nvPicPr>
          <p:cNvPr id="9" name="Рисунок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637" y="1020609"/>
            <a:ext cx="1737697" cy="936551"/>
          </a:xfrm>
          <a:prstGeom prst="rect">
            <a:avLst/>
          </a:prstGeom>
        </p:spPr>
      </p:pic>
      <p:pic>
        <p:nvPicPr>
          <p:cNvPr id="1026" name="Picture 2" descr="https://s.dou.ua/img/events/Python-logo-notext.svg_Mq7wlh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77" y="1298769"/>
            <a:ext cx="1856586" cy="1856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uyukveri.co/wp-content/uploads/2018/03/jupyter.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0888" y="1017725"/>
            <a:ext cx="1737771" cy="1737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0-tub-ru.yandex.net/i?id=56cae30fb2319b82445f47cb7fdfd686&amp;n=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7401" y="3036540"/>
            <a:ext cx="1909071" cy="122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85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46568" y="363295"/>
            <a:ext cx="1850066" cy="62566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 sz="3600" dirty="0">
                <a:solidFill>
                  <a:srgbClr val="FF6600"/>
                </a:solidFill>
                <a:ea typeface="Comfortaa"/>
                <a:cs typeface="Comfortaa"/>
                <a:sym typeface="Comfortaa"/>
              </a:rPr>
              <a:t>Что </a:t>
            </a:r>
            <a:r>
              <a:rPr lang="ru" sz="3600" dirty="0" smtClean="0">
                <a:solidFill>
                  <a:srgbClr val="FF6600"/>
                </a:solidFill>
                <a:ea typeface="Comfortaa"/>
                <a:cs typeface="Comfortaa"/>
                <a:sym typeface="Comfortaa"/>
              </a:rPr>
              <a:t>это</a:t>
            </a:r>
            <a:endParaRPr sz="3600" dirty="0">
              <a:solidFill>
                <a:srgbClr val="FF6600"/>
              </a:solidFill>
            </a:endParaRPr>
          </a:p>
        </p:txBody>
      </p:sp>
      <p:sp>
        <p:nvSpPr>
          <p:cNvPr id="72" name="Google Shape;72;p15"/>
          <p:cNvSpPr txBox="1">
            <a:spLocks noGrp="1"/>
          </p:cNvSpPr>
          <p:nvPr>
            <p:ph type="body" idx="4294967295"/>
          </p:nvPr>
        </p:nvSpPr>
        <p:spPr>
          <a:xfrm>
            <a:off x="311850" y="1356163"/>
            <a:ext cx="4425950" cy="296545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ru" dirty="0">
                <a:latin typeface="Avenir Next Cyr" panose="020B0503020202020204" pitchFamily="34" charset="-52"/>
                <a:ea typeface="Comfortaa"/>
                <a:cs typeface="Comfortaa"/>
                <a:sym typeface="Comfortaa"/>
              </a:rPr>
              <a:t>Data science - наука о методах анализа данных и </a:t>
            </a:r>
            <a:endParaRPr dirty="0">
              <a:latin typeface="Avenir Next Cyr" panose="020B0503020202020204" pitchFamily="34" charset="-52"/>
              <a:ea typeface="Comfortaa"/>
              <a:cs typeface="Comfortaa"/>
              <a:sym typeface="Comfortaa"/>
            </a:endParaRPr>
          </a:p>
          <a:p>
            <a:pPr marL="0" lvl="0" indent="0">
              <a:lnSpc>
                <a:spcPct val="150000"/>
              </a:lnSpc>
              <a:spcBef>
                <a:spcPts val="0"/>
              </a:spcBef>
              <a:spcAft>
                <a:spcPts val="0"/>
              </a:spcAft>
              <a:buNone/>
            </a:pPr>
            <a:r>
              <a:rPr lang="ru" dirty="0">
                <a:latin typeface="Avenir Next Cyr" panose="020B0503020202020204" pitchFamily="34" charset="-52"/>
                <a:ea typeface="Comfortaa"/>
                <a:cs typeface="Comfortaa"/>
                <a:sym typeface="Comfortaa"/>
              </a:rPr>
              <a:t>извлечения из них ценной информации</a:t>
            </a:r>
            <a:endParaRPr dirty="0">
              <a:latin typeface="Avenir Next Cyr" panose="020B0503020202020204" pitchFamily="34" charset="-52"/>
              <a:ea typeface="Comfortaa"/>
              <a:cs typeface="Comfortaa"/>
              <a:sym typeface="Comfortaa"/>
            </a:endParaRPr>
          </a:p>
        </p:txBody>
      </p:sp>
      <p:pic>
        <p:nvPicPr>
          <p:cNvPr id="73" name="Google Shape;73;p15"/>
          <p:cNvPicPr preferRelativeResize="0"/>
          <p:nvPr/>
        </p:nvPicPr>
        <p:blipFill>
          <a:blip r:embed="rId3">
            <a:alphaModFix/>
          </a:blip>
          <a:stretch>
            <a:fillRect/>
          </a:stretch>
        </p:blipFill>
        <p:spPr>
          <a:xfrm>
            <a:off x="4736400" y="1164567"/>
            <a:ext cx="4095750" cy="3524250"/>
          </a:xfrm>
          <a:prstGeom prst="rect">
            <a:avLst/>
          </a:prstGeom>
          <a:noFill/>
          <a:ln>
            <a:noFill/>
          </a:ln>
        </p:spPr>
      </p:pic>
      <p:pic>
        <p:nvPicPr>
          <p:cNvPr id="3" name="Рисунок 2"/>
          <p:cNvPicPr>
            <a:picLocks noChangeAspect="1"/>
          </p:cNvPicPr>
          <p:nvPr/>
        </p:nvPicPr>
        <p:blipFill>
          <a:blip r:embed="rId4"/>
          <a:stretch>
            <a:fillRect/>
          </a:stretch>
        </p:blipFill>
        <p:spPr>
          <a:xfrm>
            <a:off x="8305800" y="0"/>
            <a:ext cx="838200" cy="8286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0" y="293300"/>
            <a:ext cx="3851700" cy="1716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ru" dirty="0">
                <a:solidFill>
                  <a:srgbClr val="FF6600"/>
                </a:solidFill>
                <a:latin typeface="Avenir Next Cyr Medium" panose="020B0603020202020204" pitchFamily="34" charset="-52"/>
                <a:ea typeface="Comfortaa"/>
                <a:cs typeface="Comfortaa"/>
                <a:sym typeface="Comfortaa"/>
              </a:rPr>
              <a:t>Из чего состоит</a:t>
            </a:r>
            <a:endParaRPr dirty="0">
              <a:solidFill>
                <a:srgbClr val="FF6600"/>
              </a:solidFill>
              <a:latin typeface="Avenir Next Cyr Medium" panose="020B0603020202020204" pitchFamily="34" charset="-52"/>
              <a:ea typeface="Comfortaa"/>
              <a:cs typeface="Comfortaa"/>
              <a:sym typeface="Comfortaa"/>
            </a:endParaRPr>
          </a:p>
        </p:txBody>
      </p:sp>
      <p:pic>
        <p:nvPicPr>
          <p:cNvPr id="79" name="Google Shape;79;p16"/>
          <p:cNvPicPr preferRelativeResize="0">
            <a:picLocks/>
          </p:cNvPicPr>
          <p:nvPr/>
        </p:nvPicPr>
        <p:blipFill>
          <a:blip r:embed="rId3">
            <a:alphaModFix/>
          </a:blip>
          <a:stretch>
            <a:fillRect/>
          </a:stretch>
        </p:blipFill>
        <p:spPr>
          <a:xfrm>
            <a:off x="4163400" y="-9986"/>
            <a:ext cx="4872625" cy="4481449"/>
          </a:xfrm>
          <a:prstGeom prst="rect">
            <a:avLst/>
          </a:prstGeom>
          <a:noFill/>
          <a:ln>
            <a:noFill/>
          </a:ln>
        </p:spPr>
      </p:pic>
      <p:pic>
        <p:nvPicPr>
          <p:cNvPr id="2" name="Рисунок 1"/>
          <p:cNvPicPr>
            <a:picLocks noChangeAspect="1"/>
          </p:cNvPicPr>
          <p:nvPr/>
        </p:nvPicPr>
        <p:blipFill>
          <a:blip r:embed="rId4"/>
          <a:stretch>
            <a:fillRect/>
          </a:stretch>
        </p:blipFill>
        <p:spPr>
          <a:xfrm>
            <a:off x="8305800" y="-9986"/>
            <a:ext cx="838200" cy="82867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243006"/>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 dirty="0">
                <a:solidFill>
                  <a:srgbClr val="FF6600"/>
                </a:solidFill>
                <a:ea typeface="Comfortaa"/>
                <a:cs typeface="Comfortaa"/>
                <a:sym typeface="Comfortaa"/>
              </a:rPr>
              <a:t>История развития науки</a:t>
            </a:r>
            <a:endParaRPr dirty="0">
              <a:solidFill>
                <a:srgbClr val="FF6600"/>
              </a:solidFill>
              <a:ea typeface="Comfortaa"/>
              <a:cs typeface="Comfortaa"/>
              <a:sym typeface="Comfortaa"/>
            </a:endParaRPr>
          </a:p>
        </p:txBody>
      </p:sp>
      <p:sp>
        <p:nvSpPr>
          <p:cNvPr id="85" name="Google Shape;85;p17"/>
          <p:cNvSpPr txBox="1">
            <a:spLocks noGrp="1"/>
          </p:cNvSpPr>
          <p:nvPr>
            <p:ph type="body" idx="1"/>
          </p:nvPr>
        </p:nvSpPr>
        <p:spPr>
          <a:xfrm>
            <a:off x="1201478" y="1152475"/>
            <a:ext cx="7630821" cy="327066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ru" dirty="0">
                <a:latin typeface="Avenir Next Cyr" panose="020B0503020202020204" pitchFamily="34" charset="-52"/>
                <a:ea typeface="Comfortaa"/>
                <a:cs typeface="Comfortaa"/>
                <a:sym typeface="Comfortaa"/>
              </a:rPr>
              <a:t>1970-е: Экспертные системы (IF A THEN B)</a:t>
            </a:r>
            <a:endParaRPr dirty="0">
              <a:latin typeface="Avenir Next Cyr" panose="020B0503020202020204" pitchFamily="34" charset="-52"/>
              <a:ea typeface="Comfortaa"/>
              <a:cs typeface="Comfortaa"/>
              <a:sym typeface="Comfortaa"/>
            </a:endParaRPr>
          </a:p>
          <a:p>
            <a:pPr marL="0" lvl="0" indent="0" rtl="0">
              <a:spcBef>
                <a:spcPts val="1600"/>
              </a:spcBef>
              <a:spcAft>
                <a:spcPts val="0"/>
              </a:spcAft>
              <a:buNone/>
            </a:pPr>
            <a:r>
              <a:rPr lang="ru" dirty="0">
                <a:latin typeface="Avenir Next Cyr" panose="020B0503020202020204" pitchFamily="34" charset="-52"/>
                <a:ea typeface="Comfortaa"/>
                <a:cs typeface="Comfortaa"/>
                <a:sym typeface="Comfortaa"/>
              </a:rPr>
              <a:t>1990-е: Машинное обучение (ОБЪЕКТ &gt; ОТВЕТ)</a:t>
            </a:r>
            <a:endParaRPr dirty="0">
              <a:latin typeface="Avenir Next Cyr" panose="020B0503020202020204" pitchFamily="34" charset="-52"/>
              <a:ea typeface="Comfortaa"/>
              <a:cs typeface="Comfortaa"/>
              <a:sym typeface="Comfortaa"/>
            </a:endParaRPr>
          </a:p>
          <a:p>
            <a:pPr marL="0" lvl="0" indent="0" rtl="0">
              <a:spcBef>
                <a:spcPts val="1600"/>
              </a:spcBef>
              <a:spcAft>
                <a:spcPts val="0"/>
              </a:spcAft>
              <a:buNone/>
            </a:pPr>
            <a:r>
              <a:rPr lang="ru" dirty="0">
                <a:latin typeface="Avenir Next Cyr" panose="020B0503020202020204" pitchFamily="34" charset="-52"/>
                <a:ea typeface="Comfortaa"/>
                <a:cs typeface="Comfortaa"/>
                <a:sym typeface="Comfortaa"/>
              </a:rPr>
              <a:t>1997 - Deep Blue VS Каспаров</a:t>
            </a:r>
            <a:endParaRPr dirty="0">
              <a:latin typeface="Avenir Next Cyr" panose="020B0503020202020204" pitchFamily="34" charset="-52"/>
              <a:ea typeface="Comfortaa"/>
              <a:cs typeface="Comfortaa"/>
              <a:sym typeface="Comfortaa"/>
            </a:endParaRPr>
          </a:p>
          <a:p>
            <a:pPr marL="0" lvl="0" indent="0" rtl="0">
              <a:spcBef>
                <a:spcPts val="1600"/>
              </a:spcBef>
              <a:spcAft>
                <a:spcPts val="0"/>
              </a:spcAft>
              <a:buNone/>
            </a:pPr>
            <a:r>
              <a:rPr lang="ru" dirty="0">
                <a:latin typeface="Avenir Next Cyr" panose="020B0503020202020204" pitchFamily="34" charset="-52"/>
                <a:ea typeface="Comfortaa"/>
                <a:cs typeface="Comfortaa"/>
                <a:sym typeface="Comfortaa"/>
              </a:rPr>
              <a:t>2004 - Автопилот на автомобиль</a:t>
            </a:r>
            <a:endParaRPr dirty="0">
              <a:latin typeface="Avenir Next Cyr" panose="020B0503020202020204" pitchFamily="34" charset="-52"/>
              <a:ea typeface="Comfortaa"/>
              <a:cs typeface="Comfortaa"/>
              <a:sym typeface="Comfortaa"/>
            </a:endParaRPr>
          </a:p>
          <a:p>
            <a:pPr marL="0" lvl="0" indent="0">
              <a:spcBef>
                <a:spcPts val="1600"/>
              </a:spcBef>
              <a:spcAft>
                <a:spcPts val="1600"/>
              </a:spcAft>
              <a:buNone/>
            </a:pPr>
            <a:r>
              <a:rPr lang="ru" dirty="0">
                <a:latin typeface="Avenir Next Cyr" panose="020B0503020202020204" pitchFamily="34" charset="-52"/>
                <a:ea typeface="Comfortaa"/>
                <a:cs typeface="Comfortaa"/>
                <a:sym typeface="Comfortaa"/>
              </a:rPr>
              <a:t>2012 - Обучение нейронных сетей распознаванию изображений</a:t>
            </a:r>
            <a:endParaRPr dirty="0">
              <a:latin typeface="Avenir Next Cyr" panose="020B0503020202020204" pitchFamily="34" charset="-52"/>
              <a:ea typeface="Comfortaa"/>
              <a:cs typeface="Comfortaa"/>
              <a:sym typeface="Comforta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205374" y="176102"/>
            <a:ext cx="6545876"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 dirty="0">
                <a:solidFill>
                  <a:srgbClr val="FF6600"/>
                </a:solidFill>
                <a:ea typeface="Comfortaa"/>
                <a:cs typeface="Comfortaa"/>
                <a:sym typeface="Comfortaa"/>
              </a:rPr>
              <a:t>Что имеем сейчас</a:t>
            </a:r>
            <a:endParaRPr dirty="0">
              <a:solidFill>
                <a:srgbClr val="FF6600"/>
              </a:solidFill>
            </a:endParaRPr>
          </a:p>
        </p:txBody>
      </p:sp>
      <p:sp>
        <p:nvSpPr>
          <p:cNvPr id="91" name="Google Shape;91;p18"/>
          <p:cNvSpPr txBox="1">
            <a:spLocks noGrp="1"/>
          </p:cNvSpPr>
          <p:nvPr>
            <p:ph type="body" idx="1"/>
          </p:nvPr>
        </p:nvSpPr>
        <p:spPr>
          <a:xfrm>
            <a:off x="205374" y="75943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ru" dirty="0">
                <a:latin typeface="Avenir Next Cyr" panose="020B0503020202020204" pitchFamily="34" charset="-52"/>
                <a:ea typeface="Comfortaa"/>
                <a:cs typeface="Comfortaa"/>
                <a:sym typeface="Comfortaa"/>
              </a:rPr>
              <a:t>Обработка больших объемов данных привела к появлению интересных вещей, таких как машинный перевод, распознавание образов, чат-боты, стилизаторы изображений...</a:t>
            </a:r>
            <a:endParaRPr dirty="0">
              <a:latin typeface="Avenir Next Cyr" panose="020B0503020202020204" pitchFamily="34" charset="-52"/>
              <a:ea typeface="Comfortaa"/>
              <a:cs typeface="Comfortaa"/>
              <a:sym typeface="Comfortaa"/>
            </a:endParaRPr>
          </a:p>
        </p:txBody>
      </p:sp>
      <p:pic>
        <p:nvPicPr>
          <p:cNvPr id="92" name="Google Shape;92;p18"/>
          <p:cNvPicPr preferRelativeResize="0"/>
          <p:nvPr/>
        </p:nvPicPr>
        <p:blipFill rotWithShape="1">
          <a:blip r:embed="rId3">
            <a:alphaModFix/>
          </a:blip>
          <a:srcRect t="12472" b="13023"/>
          <a:stretch/>
        </p:blipFill>
        <p:spPr>
          <a:xfrm>
            <a:off x="3931945" y="2281456"/>
            <a:ext cx="2318322" cy="2770000"/>
          </a:xfrm>
          <a:prstGeom prst="rect">
            <a:avLst/>
          </a:prstGeom>
          <a:noFill/>
          <a:ln>
            <a:noFill/>
          </a:ln>
        </p:spPr>
      </p:pic>
      <p:pic>
        <p:nvPicPr>
          <p:cNvPr id="93" name="Google Shape;93;p18"/>
          <p:cNvPicPr preferRelativeResize="0"/>
          <p:nvPr/>
        </p:nvPicPr>
        <p:blipFill>
          <a:blip r:embed="rId4">
            <a:alphaModFix/>
          </a:blip>
          <a:stretch>
            <a:fillRect/>
          </a:stretch>
        </p:blipFill>
        <p:spPr>
          <a:xfrm>
            <a:off x="1688841" y="2281456"/>
            <a:ext cx="2106558" cy="27700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 dirty="0">
                <a:solidFill>
                  <a:srgbClr val="FF6600"/>
                </a:solidFill>
                <a:ea typeface="Comfortaa"/>
                <a:cs typeface="Comfortaa"/>
                <a:sym typeface="Comfortaa"/>
              </a:rPr>
              <a:t>Пример использования</a:t>
            </a:r>
            <a:endParaRPr dirty="0">
              <a:solidFill>
                <a:srgbClr val="FF6600"/>
              </a:solidFill>
              <a:ea typeface="Comfortaa"/>
              <a:cs typeface="Comfortaa"/>
              <a:sym typeface="Comfortaa"/>
            </a:endParaRPr>
          </a:p>
        </p:txBody>
      </p:sp>
      <p:sp>
        <p:nvSpPr>
          <p:cNvPr id="99" name="Google Shape;99;p19"/>
          <p:cNvSpPr txBox="1">
            <a:spLocks noGrp="1"/>
          </p:cNvSpPr>
          <p:nvPr>
            <p:ph type="body" idx="1"/>
          </p:nvPr>
        </p:nvSpPr>
        <p:spPr>
          <a:xfrm>
            <a:off x="2813990" y="1386391"/>
            <a:ext cx="2431500" cy="591265"/>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ru" dirty="0">
                <a:latin typeface="Avenir Next Cyr" panose="020B0503020202020204" pitchFamily="34" charset="-52"/>
                <a:ea typeface="Comfortaa"/>
                <a:cs typeface="Comfortaa"/>
                <a:sym typeface="Comfortaa"/>
              </a:rPr>
              <a:t>Метеорология</a:t>
            </a:r>
            <a:endParaRPr dirty="0">
              <a:latin typeface="Avenir Next Cyr" panose="020B0503020202020204" pitchFamily="34" charset="-52"/>
              <a:ea typeface="Comfortaa"/>
              <a:cs typeface="Comfortaa"/>
              <a:sym typeface="Comfortaa"/>
            </a:endParaRPr>
          </a:p>
        </p:txBody>
      </p:sp>
      <p:pic>
        <p:nvPicPr>
          <p:cNvPr id="100" name="Google Shape;100;p19"/>
          <p:cNvPicPr preferRelativeResize="0"/>
          <p:nvPr/>
        </p:nvPicPr>
        <p:blipFill>
          <a:blip r:embed="rId3">
            <a:alphaModFix/>
          </a:blip>
          <a:stretch>
            <a:fillRect/>
          </a:stretch>
        </p:blipFill>
        <p:spPr>
          <a:xfrm>
            <a:off x="1972340" y="2112406"/>
            <a:ext cx="4114800" cy="17430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7" name="Google Shape;107;p20"/>
          <p:cNvPicPr preferRelativeResize="0"/>
          <p:nvPr/>
        </p:nvPicPr>
        <p:blipFill rotWithShape="1">
          <a:blip r:embed="rId3">
            <a:alphaModFix/>
          </a:blip>
          <a:srcRect r="2534"/>
          <a:stretch/>
        </p:blipFill>
        <p:spPr>
          <a:xfrm>
            <a:off x="0" y="674175"/>
            <a:ext cx="9144000" cy="4469325"/>
          </a:xfrm>
          <a:prstGeom prst="rect">
            <a:avLst/>
          </a:prstGeom>
          <a:noFill/>
          <a:ln>
            <a:noFill/>
          </a:ln>
        </p:spPr>
      </p:pic>
      <p:sp>
        <p:nvSpPr>
          <p:cNvPr id="105" name="Google Shape;105;p20"/>
          <p:cNvSpPr txBox="1">
            <a:spLocks noGrp="1"/>
          </p:cNvSpPr>
          <p:nvPr>
            <p:ph type="title"/>
          </p:nvPr>
        </p:nvSpPr>
        <p:spPr>
          <a:xfrm>
            <a:off x="212651" y="177089"/>
            <a:ext cx="7886700" cy="994172"/>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ru" dirty="0">
                <a:solidFill>
                  <a:srgbClr val="FF6600"/>
                </a:solidFill>
                <a:latin typeface="Comfortaa"/>
                <a:ea typeface="Comfortaa"/>
                <a:cs typeface="Comfortaa"/>
                <a:sym typeface="Comfortaa"/>
              </a:rPr>
              <a:t>Trends</a:t>
            </a:r>
            <a:endParaRPr dirty="0">
              <a:solidFill>
                <a:srgbClr val="FF6600"/>
              </a:solidFill>
              <a:latin typeface="Comfortaa"/>
              <a:ea typeface="Comfortaa"/>
              <a:cs typeface="Comfortaa"/>
              <a:sym typeface="Comfortaa"/>
            </a:endParaRPr>
          </a:p>
        </p:txBody>
      </p:sp>
      <p:pic>
        <p:nvPicPr>
          <p:cNvPr id="5" name="Рисунок 4"/>
          <p:cNvPicPr>
            <a:picLocks noChangeAspect="1"/>
          </p:cNvPicPr>
          <p:nvPr/>
        </p:nvPicPr>
        <p:blipFill>
          <a:blip r:embed="rId4"/>
          <a:stretch>
            <a:fillRect/>
          </a:stretch>
        </p:blipFill>
        <p:spPr>
          <a:xfrm>
            <a:off x="8462076" y="0"/>
            <a:ext cx="681924" cy="67417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Презентация BONCHDEV">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Презентация1" id="{9B9D430D-873A-4AA1-8087-B447EDEA634C}" vid="{06A7E505-60A4-4501-9EC0-3598F4D7E62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822</TotalTime>
  <Words>1421</Words>
  <Application>Microsoft Office PowerPoint</Application>
  <PresentationFormat>Экран (16:9)</PresentationFormat>
  <Paragraphs>79</Paragraphs>
  <Slides>16</Slides>
  <Notes>14</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vt:i4>
      </vt:variant>
    </vt:vector>
  </HeadingPairs>
  <TitlesOfParts>
    <vt:vector size="25" baseType="lpstr">
      <vt:lpstr>Comfortaa</vt:lpstr>
      <vt:lpstr>Courier New</vt:lpstr>
      <vt:lpstr>Adobe Gurmukhi</vt:lpstr>
      <vt:lpstr>Avenir Next Cyr Light</vt:lpstr>
      <vt:lpstr>Avenir Next Cyr</vt:lpstr>
      <vt:lpstr>Avenir Next Cyr Heavy</vt:lpstr>
      <vt:lpstr>Arial</vt:lpstr>
      <vt:lpstr>Avenir Next Cyr Medium</vt:lpstr>
      <vt:lpstr>Презентация BONCHDEV</vt:lpstr>
      <vt:lpstr>Data Science  Введение</vt:lpstr>
      <vt:lpstr>План занятий</vt:lpstr>
      <vt:lpstr>Используемые инструменты</vt:lpstr>
      <vt:lpstr>Что это</vt:lpstr>
      <vt:lpstr>Из чего состоит</vt:lpstr>
      <vt:lpstr>История развития науки</vt:lpstr>
      <vt:lpstr>Что имеем сейчас</vt:lpstr>
      <vt:lpstr>Пример использования</vt:lpstr>
      <vt:lpstr>Trends</vt:lpstr>
      <vt:lpstr>Big Data</vt:lpstr>
      <vt:lpstr>ИИ</vt:lpstr>
      <vt:lpstr>Математика, статистика</vt:lpstr>
      <vt:lpstr>Машинное обучение</vt:lpstr>
      <vt:lpstr>Нейронные сети</vt:lpstr>
      <vt:lpstr>Спасибо за внимание</vt:lpstr>
      <vt:lpstr>Использованные источники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Введение</dc:title>
  <dc:creator>Dima</dc:creator>
  <cp:lastModifiedBy>Dima</cp:lastModifiedBy>
  <cp:revision>17</cp:revision>
  <dcterms:modified xsi:type="dcterms:W3CDTF">2018-10-01T20:21:17Z</dcterms:modified>
</cp:coreProperties>
</file>